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6" r:id="rId2"/>
    <p:sldId id="257" r:id="rId3"/>
    <p:sldId id="271" r:id="rId4"/>
    <p:sldId id="308" r:id="rId5"/>
    <p:sldId id="270" r:id="rId6"/>
    <p:sldId id="310" r:id="rId7"/>
    <p:sldId id="309" r:id="rId8"/>
    <p:sldId id="348" r:id="rId9"/>
    <p:sldId id="349" r:id="rId10"/>
    <p:sldId id="352" r:id="rId11"/>
    <p:sldId id="353" r:id="rId12"/>
    <p:sldId id="356" r:id="rId13"/>
    <p:sldId id="359" r:id="rId14"/>
    <p:sldId id="361" r:id="rId15"/>
    <p:sldId id="363" r:id="rId16"/>
    <p:sldId id="365" r:id="rId17"/>
    <p:sldId id="366" r:id="rId18"/>
    <p:sldId id="369" r:id="rId19"/>
    <p:sldId id="372" r:id="rId20"/>
    <p:sldId id="373" r:id="rId21"/>
    <p:sldId id="376" r:id="rId22"/>
    <p:sldId id="379" r:id="rId23"/>
    <p:sldId id="381" r:id="rId24"/>
    <p:sldId id="382" r:id="rId25"/>
    <p:sldId id="385" r:id="rId26"/>
    <p:sldId id="386" r:id="rId27"/>
    <p:sldId id="272" r:id="rId28"/>
    <p:sldId id="314" r:id="rId29"/>
    <p:sldId id="336" r:id="rId30"/>
    <p:sldId id="315" r:id="rId31"/>
    <p:sldId id="337" r:id="rId32"/>
    <p:sldId id="316" r:id="rId33"/>
    <p:sldId id="338" r:id="rId34"/>
    <p:sldId id="317" r:id="rId35"/>
    <p:sldId id="339" r:id="rId36"/>
    <p:sldId id="318" r:id="rId37"/>
    <p:sldId id="340" r:id="rId38"/>
    <p:sldId id="319" r:id="rId39"/>
    <p:sldId id="341" r:id="rId40"/>
    <p:sldId id="320" r:id="rId41"/>
    <p:sldId id="342" r:id="rId42"/>
    <p:sldId id="321" r:id="rId43"/>
    <p:sldId id="343" r:id="rId44"/>
    <p:sldId id="322" r:id="rId45"/>
    <p:sldId id="344" r:id="rId46"/>
    <p:sldId id="323" r:id="rId47"/>
    <p:sldId id="324" r:id="rId48"/>
    <p:sldId id="325" r:id="rId49"/>
    <p:sldId id="326" r:id="rId50"/>
    <p:sldId id="327" r:id="rId51"/>
    <p:sldId id="328" r:id="rId52"/>
    <p:sldId id="329" r:id="rId53"/>
    <p:sldId id="330" r:id="rId54"/>
    <p:sldId id="332" r:id="rId55"/>
    <p:sldId id="331" r:id="rId56"/>
    <p:sldId id="345" r:id="rId57"/>
    <p:sldId id="311" r:id="rId58"/>
    <p:sldId id="280" r:id="rId59"/>
    <p:sldId id="281" r:id="rId60"/>
    <p:sldId id="387" r:id="rId61"/>
    <p:sldId id="388" r:id="rId62"/>
    <p:sldId id="282" r:id="rId63"/>
    <p:sldId id="389" r:id="rId64"/>
    <p:sldId id="284" r:id="rId65"/>
    <p:sldId id="285" r:id="rId66"/>
    <p:sldId id="286" r:id="rId67"/>
    <p:sldId id="288" r:id="rId68"/>
    <p:sldId id="290" r:id="rId69"/>
    <p:sldId id="292" r:id="rId70"/>
    <p:sldId id="390" r:id="rId71"/>
    <p:sldId id="391" r:id="rId72"/>
    <p:sldId id="294" r:id="rId73"/>
    <p:sldId id="295" r:id="rId74"/>
    <p:sldId id="296" r:id="rId75"/>
    <p:sldId id="297" r:id="rId76"/>
    <p:sldId id="298" r:id="rId77"/>
    <p:sldId id="299" r:id="rId78"/>
    <p:sldId id="300" r:id="rId79"/>
    <p:sldId id="301" r:id="rId80"/>
    <p:sldId id="302" r:id="rId81"/>
    <p:sldId id="303" r:id="rId82"/>
    <p:sldId id="306" r:id="rId83"/>
    <p:sldId id="307" r:id="rId84"/>
    <p:sldId id="304" r:id="rId85"/>
    <p:sldId id="305"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585" autoAdjust="0"/>
  </p:normalViewPr>
  <p:slideViewPr>
    <p:cSldViewPr>
      <p:cViewPr varScale="1">
        <p:scale>
          <a:sx n="68" d="100"/>
          <a:sy n="68" d="100"/>
        </p:scale>
        <p:origin x="-14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6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E91391-C772-4508-9DD6-386C3D76F30A}" type="datetimeFigureOut">
              <a:rPr lang="en-US" smtClean="0"/>
              <a:pPr/>
              <a:t>2/24/2019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304F0D-F352-49F9-85E3-5B5B447A84FD}" type="slidenum">
              <a:rPr lang="en-US" smtClean="0"/>
              <a:pPr/>
              <a:t>‹#›</a:t>
            </a:fld>
            <a:endParaRPr lang="en-US"/>
          </a:p>
        </p:txBody>
      </p:sp>
    </p:spTree>
    <p:extLst>
      <p:ext uri="{BB962C8B-B14F-4D97-AF65-F5344CB8AC3E}">
        <p14:creationId xmlns="" xmlns:p14="http://schemas.microsoft.com/office/powerpoint/2010/main" val="1193433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304F0D-F352-49F9-85E3-5B5B447A84FD}" type="slidenum">
              <a:rPr lang="en-US" smtClean="0"/>
              <a:pPr/>
              <a:t>41</a:t>
            </a:fld>
            <a:endParaRPr lang="en-US"/>
          </a:p>
        </p:txBody>
      </p:sp>
    </p:spTree>
    <p:extLst>
      <p:ext uri="{BB962C8B-B14F-4D97-AF65-F5344CB8AC3E}">
        <p14:creationId xmlns="" xmlns:p14="http://schemas.microsoft.com/office/powerpoint/2010/main" val="2480616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26" Type="http://schemas.openxmlformats.org/officeDocument/2006/relationships/image" Target="../media/image59.png"/><Relationship Id="rId3" Type="http://schemas.openxmlformats.org/officeDocument/2006/relationships/image" Target="../media/image36.png"/><Relationship Id="rId21" Type="http://schemas.openxmlformats.org/officeDocument/2006/relationships/image" Target="../media/image54.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5" Type="http://schemas.openxmlformats.org/officeDocument/2006/relationships/image" Target="../media/image58.png"/><Relationship Id="rId2" Type="http://schemas.openxmlformats.org/officeDocument/2006/relationships/image" Target="../media/image35.png"/><Relationship Id="rId16" Type="http://schemas.openxmlformats.org/officeDocument/2006/relationships/image" Target="../media/image49.png"/><Relationship Id="rId20" Type="http://schemas.openxmlformats.org/officeDocument/2006/relationships/image" Target="../media/image53.png"/><Relationship Id="rId29"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24" Type="http://schemas.openxmlformats.org/officeDocument/2006/relationships/image" Target="../media/image57.png"/><Relationship Id="rId5" Type="http://schemas.openxmlformats.org/officeDocument/2006/relationships/image" Target="../media/image38.png"/><Relationship Id="rId15" Type="http://schemas.openxmlformats.org/officeDocument/2006/relationships/image" Target="../media/image48.png"/><Relationship Id="rId23" Type="http://schemas.openxmlformats.org/officeDocument/2006/relationships/image" Target="../media/image56.png"/><Relationship Id="rId28" Type="http://schemas.openxmlformats.org/officeDocument/2006/relationships/image" Target="../media/image61.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 Id="rId22" Type="http://schemas.openxmlformats.org/officeDocument/2006/relationships/image" Target="../media/image55.png"/><Relationship Id="rId27" Type="http://schemas.openxmlformats.org/officeDocument/2006/relationships/image" Target="../media/image6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3" Type="http://schemas.openxmlformats.org/officeDocument/2006/relationships/image" Target="../media/image80.png"/><Relationship Id="rId7" Type="http://schemas.openxmlformats.org/officeDocument/2006/relationships/image" Target="../media/image84.png"/><Relationship Id="rId12" Type="http://schemas.openxmlformats.org/officeDocument/2006/relationships/image" Target="../media/image89.png"/><Relationship Id="rId17" Type="http://schemas.openxmlformats.org/officeDocument/2006/relationships/image" Target="../media/image94.png"/><Relationship Id="rId2" Type="http://schemas.openxmlformats.org/officeDocument/2006/relationships/image" Target="../media/image79.png"/><Relationship Id="rId16"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5" Type="http://schemas.openxmlformats.org/officeDocument/2006/relationships/image" Target="../media/image9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91.png"/></Relationships>
</file>

<file path=ppt/slides/_rels/slide83.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1"/>
            <a:ext cx="8610600" cy="1066799"/>
          </a:xfrm>
        </p:spPr>
        <p:txBody>
          <a:bodyPr>
            <a:noAutofit/>
          </a:bodyPr>
          <a:lstStyle/>
          <a:p>
            <a:r>
              <a:rPr lang="en-US" sz="3600" dirty="0" smtClean="0"/>
              <a:t>SECAB INSTITUTE OF ENGINEERING AND TECHNOLOGY, </a:t>
            </a:r>
            <a:r>
              <a:rPr lang="en-US" sz="3600" dirty="0" err="1" smtClean="0"/>
              <a:t>Vijayapur</a:t>
            </a:r>
            <a:endParaRPr lang="en-US" sz="3600" dirty="0"/>
          </a:p>
        </p:txBody>
      </p:sp>
      <p:sp>
        <p:nvSpPr>
          <p:cNvPr id="3" name="Subtitle 2"/>
          <p:cNvSpPr>
            <a:spLocks noGrp="1"/>
          </p:cNvSpPr>
          <p:nvPr>
            <p:ph type="subTitle" idx="1"/>
          </p:nvPr>
        </p:nvSpPr>
        <p:spPr>
          <a:xfrm>
            <a:off x="457200" y="1600200"/>
            <a:ext cx="8229600" cy="4800600"/>
          </a:xfrm>
        </p:spPr>
        <p:txBody>
          <a:bodyPr>
            <a:normAutofit/>
          </a:bodyPr>
          <a:lstStyle/>
          <a:p>
            <a:r>
              <a:rPr lang="en-US" dirty="0" smtClean="0">
                <a:solidFill>
                  <a:schemeClr val="tx1"/>
                </a:solidFill>
              </a:rPr>
              <a:t>Workshop on</a:t>
            </a:r>
          </a:p>
          <a:p>
            <a:r>
              <a:rPr lang="en-US" sz="3600" b="1" dirty="0" smtClean="0">
                <a:solidFill>
                  <a:srgbClr val="00B050"/>
                </a:solidFill>
              </a:rPr>
              <a:t>“Advances in Soil Dynamics and Earthquake Engineering”</a:t>
            </a:r>
          </a:p>
          <a:p>
            <a:r>
              <a:rPr lang="en-US" dirty="0" smtClean="0">
                <a:solidFill>
                  <a:schemeClr val="tx1"/>
                </a:solidFill>
              </a:rPr>
              <a:t>Topic</a:t>
            </a:r>
          </a:p>
          <a:p>
            <a:r>
              <a:rPr lang="en-US" sz="4000" b="1" dirty="0" smtClean="0">
                <a:solidFill>
                  <a:srgbClr val="7030A0"/>
                </a:solidFill>
              </a:rPr>
              <a:t>“Seismic Retrofitting of Buildings”</a:t>
            </a:r>
          </a:p>
          <a:p>
            <a:endParaRPr lang="en-US" dirty="0" smtClean="0"/>
          </a:p>
          <a:p>
            <a:pPr algn="r"/>
            <a:r>
              <a:rPr lang="en-US" dirty="0" smtClean="0">
                <a:solidFill>
                  <a:schemeClr val="tx1"/>
                </a:solidFill>
              </a:rPr>
              <a:t>Dr. </a:t>
            </a:r>
            <a:r>
              <a:rPr lang="en-US" dirty="0" err="1" smtClean="0">
                <a:solidFill>
                  <a:schemeClr val="tx1"/>
                </a:solidFill>
              </a:rPr>
              <a:t>Santosh</a:t>
            </a:r>
            <a:r>
              <a:rPr lang="en-US" dirty="0" smtClean="0">
                <a:solidFill>
                  <a:schemeClr val="tx1"/>
                </a:solidFill>
              </a:rPr>
              <a:t> </a:t>
            </a:r>
            <a:r>
              <a:rPr lang="en-US" dirty="0" err="1" smtClean="0">
                <a:solidFill>
                  <a:schemeClr val="tx1"/>
                </a:solidFill>
              </a:rPr>
              <a:t>Patil</a:t>
            </a:r>
            <a:endParaRPr lang="en-US" dirty="0" smtClean="0">
              <a:solidFill>
                <a:schemeClr val="tx1"/>
              </a:solidFill>
            </a:endParaRPr>
          </a:p>
          <a:p>
            <a:pPr algn="r"/>
            <a:r>
              <a:rPr lang="en-US" sz="1800" dirty="0" smtClean="0">
                <a:solidFill>
                  <a:schemeClr val="tx1"/>
                </a:solidFill>
              </a:rPr>
              <a:t>K J College of </a:t>
            </a:r>
            <a:r>
              <a:rPr lang="en-US" sz="1800" dirty="0" err="1" smtClean="0">
                <a:solidFill>
                  <a:schemeClr val="tx1"/>
                </a:solidFill>
              </a:rPr>
              <a:t>Engg</a:t>
            </a:r>
            <a:r>
              <a:rPr lang="en-US" sz="1800" dirty="0" smtClean="0">
                <a:solidFill>
                  <a:schemeClr val="tx1"/>
                </a:solidFill>
              </a:rPr>
              <a:t>. Mgt &amp; Research, Pune</a:t>
            </a:r>
            <a:endParaRPr lang="en-US" sz="18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fontScale="77500" lnSpcReduction="20000"/>
          </a:bodyPr>
          <a:lstStyle/>
          <a:p>
            <a:pPr>
              <a:buFont typeface="Wingdings" pitchFamily="2" charset="2"/>
              <a:buChar char="v"/>
            </a:pPr>
            <a:r>
              <a:rPr lang="en-US" dirty="0" smtClean="0"/>
              <a:t>What is seismic retrofitting</a:t>
            </a:r>
          </a:p>
          <a:p>
            <a:pPr>
              <a:buNone/>
            </a:pPr>
            <a:endParaRPr lang="en-US" dirty="0" smtClean="0"/>
          </a:p>
          <a:p>
            <a:pPr>
              <a:buFont typeface="Wingdings" pitchFamily="2" charset="2"/>
              <a:buChar char="v"/>
            </a:pPr>
            <a:r>
              <a:rPr lang="en-US" dirty="0" smtClean="0"/>
              <a:t>Objectives</a:t>
            </a:r>
          </a:p>
          <a:p>
            <a:pPr marL="514350" indent="-514350">
              <a:buAutoNum type="arabicPeriod"/>
            </a:pPr>
            <a:r>
              <a:rPr lang="en-US" dirty="0" smtClean="0"/>
              <a:t>Public safety</a:t>
            </a:r>
          </a:p>
          <a:p>
            <a:pPr marL="514350" indent="-514350">
              <a:buAutoNum type="arabicPeriod"/>
            </a:pPr>
            <a:r>
              <a:rPr lang="en-US" dirty="0" smtClean="0"/>
              <a:t>Structural survivability</a:t>
            </a:r>
          </a:p>
          <a:p>
            <a:pPr marL="514350" indent="-514350">
              <a:buAutoNum type="arabicPeriod"/>
            </a:pPr>
            <a:r>
              <a:rPr lang="en-US" dirty="0" smtClean="0"/>
              <a:t>Structural functionality</a:t>
            </a:r>
          </a:p>
          <a:p>
            <a:pPr marL="514350" indent="-514350">
              <a:buAutoNum type="arabicPeriod"/>
            </a:pPr>
            <a:r>
              <a:rPr lang="en-US" dirty="0" smtClean="0"/>
              <a:t>Structure unaffected</a:t>
            </a:r>
          </a:p>
          <a:p>
            <a:pPr marL="514350" indent="-514350">
              <a:buNone/>
            </a:pPr>
            <a:endParaRPr lang="en-US" dirty="0" smtClean="0"/>
          </a:p>
          <a:p>
            <a:pPr marL="514350" indent="-514350">
              <a:buFont typeface="Wingdings" pitchFamily="2" charset="2"/>
              <a:buChar char="v"/>
            </a:pPr>
            <a:r>
              <a:rPr lang="en-US" dirty="0" smtClean="0"/>
              <a:t>Need for seismic retrofitting of buildings</a:t>
            </a:r>
          </a:p>
          <a:p>
            <a:pPr marL="514350" indent="-514350">
              <a:buNone/>
            </a:pPr>
            <a:endParaRPr lang="en-US" dirty="0" smtClean="0"/>
          </a:p>
          <a:p>
            <a:pPr marL="514350" indent="-514350">
              <a:buFont typeface="Wingdings" pitchFamily="2" charset="2"/>
              <a:buChar char="v"/>
            </a:pPr>
            <a:r>
              <a:rPr lang="en-US" dirty="0" smtClean="0"/>
              <a:t>Common seismic retrofitting techniques</a:t>
            </a:r>
          </a:p>
          <a:p>
            <a:pPr marL="514350" indent="-514350">
              <a:buAutoNum type="arabicPeriod"/>
            </a:pPr>
            <a:r>
              <a:rPr lang="en-US" dirty="0" smtClean="0"/>
              <a:t>Base Isolators</a:t>
            </a:r>
          </a:p>
          <a:p>
            <a:pPr marL="514350" indent="-514350">
              <a:buAutoNum type="arabicPeriod"/>
            </a:pPr>
            <a:r>
              <a:rPr lang="en-US" dirty="0" smtClean="0"/>
              <a:t>Supplementary dampers</a:t>
            </a:r>
          </a:p>
          <a:p>
            <a:pPr marL="514350" indent="-514350">
              <a:buAutoNum type="arabicPeriod"/>
            </a:pPr>
            <a:r>
              <a:rPr lang="en-US" dirty="0" smtClean="0"/>
              <a:t>Tuned mass dampers</a:t>
            </a:r>
          </a:p>
          <a:p>
            <a:pPr marL="514350" indent="-514350">
              <a:buAutoNum type="arabicPeriod"/>
            </a:pPr>
            <a:r>
              <a:rPr lang="en-US" dirty="0" smtClean="0"/>
              <a:t>Slosh tank</a:t>
            </a:r>
          </a:p>
          <a:p>
            <a:pPr marL="514350" indent="-514350">
              <a:buAutoNum type="arabicPeriod"/>
            </a:pPr>
            <a:r>
              <a:rPr lang="en-US" dirty="0" smtClean="0"/>
              <a:t>Active control system</a:t>
            </a:r>
          </a:p>
          <a:p>
            <a:pPr marL="514350" indent="-514350">
              <a:buNone/>
            </a:pPr>
            <a:endParaRPr lang="en-US" dirty="0" smtClean="0"/>
          </a:p>
          <a:p>
            <a:pPr marL="514350" indent="-51435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Structures with modern isolation base</a:t>
            </a:r>
            <a:endParaRPr lang="en-US" dirty="0"/>
          </a:p>
        </p:txBody>
      </p:sp>
      <p:pic>
        <p:nvPicPr>
          <p:cNvPr id="4" name="Content Placeholder 3" descr="Image result for base isolators"/>
          <p:cNvPicPr>
            <a:picLocks noGrp="1"/>
          </p:cNvPicPr>
          <p:nvPr>
            <p:ph idx="1"/>
          </p:nvPr>
        </p:nvPicPr>
        <p:blipFill>
          <a:blip r:embed="rId2"/>
          <a:srcRect/>
          <a:stretch>
            <a:fillRect/>
          </a:stretch>
        </p:blipFill>
        <p:spPr bwMode="auto">
          <a:xfrm>
            <a:off x="381001" y="1066800"/>
            <a:ext cx="8305800"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Admin\Desktop\images.jpg"/>
          <p:cNvPicPr>
            <a:picLocks noGrp="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 result for tuned mass damper"/>
          <p:cNvPicPr>
            <a:picLocks noGrp="1"/>
          </p:cNvPicPr>
          <p:nvPr>
            <p:ph idx="1"/>
          </p:nvPr>
        </p:nvPicPr>
        <p:blipFill>
          <a:blip r:embed="rId2"/>
          <a:srcRect/>
          <a:stretch>
            <a:fillRect/>
          </a:stretch>
        </p:blipFill>
        <p:spPr bwMode="auto">
          <a:xfrm>
            <a:off x="0" y="1"/>
            <a:ext cx="9144000" cy="655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Admin\Desktop\tmpD742.tmp_tcm48-747905.png"/>
          <p:cNvPicPr>
            <a:picLocks noGrp="1"/>
          </p:cNvPicPr>
          <p:nvPr>
            <p:ph idx="1"/>
          </p:nvPr>
        </p:nvPicPr>
        <p:blipFill>
          <a:blip r:embed="rId2"/>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Admin\AppData\Local\Microsoft\Windows\Temporary Internet Files\Content.Word\download.jpg"/>
          <p:cNvPicPr>
            <a:picLocks noGrp="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Desktop\Active+Control+Fig.+5_+Schematic+of+an+active+control+system.jpg"/>
          <p:cNvPicPr>
            <a:picLocks noGrp="1" noChangeAspect="1" noChangeArrowheads="1"/>
          </p:cNvPicPr>
          <p:nvPr>
            <p:ph idx="1"/>
          </p:nvPr>
        </p:nvPicPr>
        <p:blipFill>
          <a:blip r:embed="rId2"/>
          <a:srcRect/>
          <a:stretch>
            <a:fillRect/>
          </a:stretch>
        </p:blipFill>
        <p:spPr bwMode="auto">
          <a:xfrm>
            <a:off x="152400" y="152400"/>
            <a:ext cx="8839200" cy="63246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pPr lvl="1" algn="ctr" rtl="0">
              <a:spcBef>
                <a:spcPct val="0"/>
              </a:spcBef>
            </a:pPr>
            <a:r>
              <a:rPr lang="en-US" sz="2400" u="sng" dirty="0">
                <a:solidFill>
                  <a:srgbClr val="C00000"/>
                </a:solidFill>
              </a:rPr>
              <a:t>HOW BUILDINGS RESPOND TO EARTHQUAKES</a:t>
            </a:r>
            <a:br>
              <a:rPr lang="en-US" sz="2400" u="sng" dirty="0">
                <a:solidFill>
                  <a:srgbClr val="C00000"/>
                </a:solidFill>
              </a:rPr>
            </a:br>
            <a:endParaRPr lang="en-US" sz="2400" u="sng" dirty="0">
              <a:solidFill>
                <a:srgbClr val="C00000"/>
              </a:solidFill>
            </a:endParaRPr>
          </a:p>
        </p:txBody>
      </p:sp>
      <p:pic>
        <p:nvPicPr>
          <p:cNvPr id="4" name="Picture 2"/>
          <p:cNvPicPr>
            <a:picLocks noGrp="1" noChangeAspect="1" noChangeArrowheads="1"/>
          </p:cNvPicPr>
          <p:nvPr>
            <p:ph idx="1"/>
          </p:nvPr>
        </p:nvPicPr>
        <p:blipFill>
          <a:blip r:embed="rId2"/>
          <a:srcRect/>
          <a:stretch>
            <a:fillRect/>
          </a:stretch>
        </p:blipFill>
        <p:spPr bwMode="auto">
          <a:xfrm>
            <a:off x="609600" y="1031710"/>
            <a:ext cx="8001000" cy="532798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236.png"/>
          <p:cNvPicPr/>
          <p:nvPr/>
        </p:nvPicPr>
        <p:blipFill>
          <a:blip r:embed="rId2" cstate="print"/>
          <a:stretch>
            <a:fillRect/>
          </a:stretch>
        </p:blipFill>
        <p:spPr>
          <a:xfrm>
            <a:off x="0" y="0"/>
            <a:ext cx="9143999" cy="685800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400800"/>
          </a:xfrm>
        </p:spPr>
        <p:txBody>
          <a:bodyPr>
            <a:normAutofit/>
          </a:bodyPr>
          <a:lstStyle/>
          <a:p>
            <a:pPr marL="1428750" lvl="2" indent="-514350">
              <a:buAutoNum type="arabicPeriod"/>
            </a:pPr>
            <a:r>
              <a:rPr lang="en-US" sz="3200" b="1" u="sng" dirty="0" smtClean="0">
                <a:solidFill>
                  <a:srgbClr val="C00000"/>
                </a:solidFill>
              </a:rPr>
              <a:t>Effect </a:t>
            </a:r>
            <a:r>
              <a:rPr lang="en-US" sz="3200" b="1" u="sng" dirty="0" smtClean="0">
                <a:solidFill>
                  <a:srgbClr val="C00000"/>
                </a:solidFill>
              </a:rPr>
              <a:t>of Stiffness </a:t>
            </a:r>
          </a:p>
          <a:p>
            <a:pPr marL="514350" indent="-514350">
              <a:buNone/>
            </a:pPr>
            <a:endParaRPr lang="en-US" dirty="0" smtClean="0"/>
          </a:p>
          <a:p>
            <a:pPr>
              <a:buNone/>
            </a:pPr>
            <a:endParaRPr lang="en-US" dirty="0"/>
          </a:p>
        </p:txBody>
      </p:sp>
      <p:pic>
        <p:nvPicPr>
          <p:cNvPr id="4" name="Picture 2"/>
          <p:cNvPicPr>
            <a:picLocks noChangeAspect="1" noChangeArrowheads="1"/>
          </p:cNvPicPr>
          <p:nvPr/>
        </p:nvPicPr>
        <p:blipFill>
          <a:blip r:embed="rId2"/>
          <a:srcRect/>
          <a:stretch>
            <a:fillRect/>
          </a:stretch>
        </p:blipFill>
        <p:spPr bwMode="auto">
          <a:xfrm>
            <a:off x="99390" y="1243860"/>
            <a:ext cx="9044609" cy="4013940"/>
          </a:xfrm>
          <a:prstGeom prst="rect">
            <a:avLst/>
          </a:prstGeom>
          <a:noFill/>
          <a:ln w="9525">
            <a:noFill/>
            <a:miter lim="800000"/>
            <a:headEnd/>
            <a:tailEnd/>
          </a:ln>
          <a:effectLst/>
        </p:spPr>
      </p:pic>
      <p:sp>
        <p:nvSpPr>
          <p:cNvPr id="5" name="Rectangle 4"/>
          <p:cNvSpPr/>
          <p:nvPr/>
        </p:nvSpPr>
        <p:spPr>
          <a:xfrm>
            <a:off x="762000" y="5562600"/>
            <a:ext cx="7924800" cy="523220"/>
          </a:xfrm>
          <a:prstGeom prst="rect">
            <a:avLst/>
          </a:prstGeom>
        </p:spPr>
        <p:txBody>
          <a:bodyPr wrap="square">
            <a:spAutoFit/>
          </a:bodyPr>
          <a:lstStyle/>
          <a:p>
            <a:r>
              <a:rPr lang="en-US" sz="2800" b="1" i="1" dirty="0" smtClean="0"/>
              <a:t>Should our buildings be relatively stiff or flexible?</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6400800"/>
          </a:xfrm>
        </p:spPr>
        <p:txBody>
          <a:bodyPr>
            <a:normAutofit/>
          </a:bodyPr>
          <a:lstStyle/>
          <a:p>
            <a:pPr lvl="2">
              <a:buNone/>
            </a:pPr>
            <a:r>
              <a:rPr lang="en-US" sz="4600" b="1" u="sng" dirty="0" smtClean="0">
                <a:solidFill>
                  <a:srgbClr val="C00000"/>
                </a:solidFill>
              </a:rPr>
              <a:t>2. Effect </a:t>
            </a:r>
            <a:r>
              <a:rPr lang="en-US" sz="4600" b="1" u="sng" dirty="0" smtClean="0">
                <a:solidFill>
                  <a:srgbClr val="C00000"/>
                </a:solidFill>
              </a:rPr>
              <a:t>of Ductility</a:t>
            </a:r>
          </a:p>
          <a:p>
            <a:pPr algn="just">
              <a:buNone/>
            </a:pPr>
            <a:r>
              <a:rPr lang="en-US" b="1" dirty="0" smtClean="0"/>
              <a:t> </a:t>
            </a:r>
            <a:endParaRPr lang="en-US" dirty="0" smtClean="0"/>
          </a:p>
          <a:p>
            <a:pPr>
              <a:buNone/>
            </a:pPr>
            <a:endParaRPr lang="en-US" dirty="0"/>
          </a:p>
        </p:txBody>
      </p:sp>
      <p:grpSp>
        <p:nvGrpSpPr>
          <p:cNvPr id="4" name="Group 2"/>
          <p:cNvGrpSpPr>
            <a:grpSpLocks/>
          </p:cNvGrpSpPr>
          <p:nvPr/>
        </p:nvGrpSpPr>
        <p:grpSpPr bwMode="auto">
          <a:xfrm>
            <a:off x="229086" y="1156296"/>
            <a:ext cx="8744226" cy="5307408"/>
            <a:chOff x="2815" y="675"/>
            <a:chExt cx="6216" cy="4790"/>
          </a:xfrm>
        </p:grpSpPr>
        <p:pic>
          <p:nvPicPr>
            <p:cNvPr id="5" name="Picture 3"/>
            <p:cNvPicPr>
              <a:picLocks noChangeAspect="1" noChangeArrowheads="1"/>
            </p:cNvPicPr>
            <p:nvPr/>
          </p:nvPicPr>
          <p:blipFill>
            <a:blip r:embed="rId2"/>
            <a:srcRect/>
            <a:stretch>
              <a:fillRect/>
            </a:stretch>
          </p:blipFill>
          <p:spPr bwMode="auto">
            <a:xfrm>
              <a:off x="4278" y="787"/>
              <a:ext cx="2791" cy="4677"/>
            </a:xfrm>
            <a:prstGeom prst="rect">
              <a:avLst/>
            </a:prstGeom>
            <a:noFill/>
            <a:ln w="9525">
              <a:noFill/>
              <a:miter lim="800000"/>
              <a:headEnd/>
              <a:tailEnd/>
            </a:ln>
          </p:spPr>
        </p:pic>
        <p:pic>
          <p:nvPicPr>
            <p:cNvPr id="6" name="Picture 4"/>
            <p:cNvPicPr>
              <a:picLocks noChangeAspect="1" noChangeArrowheads="1"/>
            </p:cNvPicPr>
            <p:nvPr/>
          </p:nvPicPr>
          <p:blipFill>
            <a:blip r:embed="rId3"/>
            <a:srcRect/>
            <a:stretch>
              <a:fillRect/>
            </a:stretch>
          </p:blipFill>
          <p:spPr bwMode="auto">
            <a:xfrm>
              <a:off x="6556" y="3597"/>
              <a:ext cx="2348" cy="1857"/>
            </a:xfrm>
            <a:prstGeom prst="rect">
              <a:avLst/>
            </a:prstGeom>
            <a:noFill/>
            <a:ln w="9525">
              <a:noFill/>
              <a:miter lim="800000"/>
              <a:headEnd/>
              <a:tailEnd/>
            </a:ln>
          </p:spPr>
        </p:pic>
        <p:pic>
          <p:nvPicPr>
            <p:cNvPr id="7" name="Picture 5"/>
            <p:cNvPicPr>
              <a:picLocks noChangeAspect="1" noChangeArrowheads="1"/>
            </p:cNvPicPr>
            <p:nvPr/>
          </p:nvPicPr>
          <p:blipFill>
            <a:blip r:embed="rId4"/>
            <a:srcRect/>
            <a:stretch>
              <a:fillRect/>
            </a:stretch>
          </p:blipFill>
          <p:spPr bwMode="auto">
            <a:xfrm>
              <a:off x="3468" y="2312"/>
              <a:ext cx="1622" cy="1074"/>
            </a:xfrm>
            <a:prstGeom prst="rect">
              <a:avLst/>
            </a:prstGeom>
            <a:noFill/>
            <a:ln w="9525">
              <a:noFill/>
              <a:miter lim="800000"/>
              <a:headEnd/>
              <a:tailEnd/>
            </a:ln>
          </p:spPr>
        </p:pic>
        <p:sp>
          <p:nvSpPr>
            <p:cNvPr id="8" name="Line 6"/>
            <p:cNvSpPr>
              <a:spLocks noChangeShapeType="1"/>
            </p:cNvSpPr>
            <p:nvPr/>
          </p:nvSpPr>
          <p:spPr bwMode="auto">
            <a:xfrm>
              <a:off x="5989" y="4238"/>
              <a:ext cx="587" cy="414"/>
            </a:xfrm>
            <a:prstGeom prst="line">
              <a:avLst/>
            </a:prstGeom>
            <a:noFill/>
            <a:ln w="7760">
              <a:solidFill>
                <a:srgbClr val="01010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Line 7"/>
            <p:cNvSpPr>
              <a:spLocks noChangeShapeType="1"/>
            </p:cNvSpPr>
            <p:nvPr/>
          </p:nvSpPr>
          <p:spPr bwMode="auto">
            <a:xfrm>
              <a:off x="6576" y="3731"/>
              <a:ext cx="822" cy="287"/>
            </a:xfrm>
            <a:prstGeom prst="line">
              <a:avLst/>
            </a:prstGeom>
            <a:noFill/>
            <a:ln w="7760">
              <a:solidFill>
                <a:srgbClr val="01010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Line 8"/>
            <p:cNvSpPr>
              <a:spLocks noChangeShapeType="1"/>
            </p:cNvSpPr>
            <p:nvPr/>
          </p:nvSpPr>
          <p:spPr bwMode="auto">
            <a:xfrm>
              <a:off x="6342" y="4058"/>
              <a:ext cx="587" cy="339"/>
            </a:xfrm>
            <a:prstGeom prst="line">
              <a:avLst/>
            </a:prstGeom>
            <a:noFill/>
            <a:ln w="7760">
              <a:solidFill>
                <a:srgbClr val="01010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Line 9"/>
            <p:cNvSpPr>
              <a:spLocks noChangeShapeType="1"/>
            </p:cNvSpPr>
            <p:nvPr/>
          </p:nvSpPr>
          <p:spPr bwMode="auto">
            <a:xfrm>
              <a:off x="6811" y="4036"/>
              <a:ext cx="352" cy="147"/>
            </a:xfrm>
            <a:prstGeom prst="line">
              <a:avLst/>
            </a:prstGeom>
            <a:noFill/>
            <a:ln w="7760">
              <a:solidFill>
                <a:srgbClr val="01010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Line 10"/>
            <p:cNvSpPr>
              <a:spLocks noChangeShapeType="1"/>
            </p:cNvSpPr>
            <p:nvPr/>
          </p:nvSpPr>
          <p:spPr bwMode="auto">
            <a:xfrm>
              <a:off x="6342" y="4294"/>
              <a:ext cx="352" cy="241"/>
            </a:xfrm>
            <a:prstGeom prst="line">
              <a:avLst/>
            </a:prstGeom>
            <a:noFill/>
            <a:ln w="7760">
              <a:solidFill>
                <a:srgbClr val="01010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11"/>
            <p:cNvSpPr>
              <a:spLocks noChangeArrowheads="1"/>
            </p:cNvSpPr>
            <p:nvPr/>
          </p:nvSpPr>
          <p:spPr bwMode="auto">
            <a:xfrm>
              <a:off x="2815" y="675"/>
              <a:ext cx="6216" cy="4790"/>
            </a:xfrm>
            <a:prstGeom prst="rect">
              <a:avLst/>
            </a:prstGeom>
            <a:noFill/>
            <a:ln w="15519">
              <a:solidFill>
                <a:srgbClr val="010101"/>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0" y="0"/>
            <a:ext cx="9144000" cy="662940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84395" y="0"/>
            <a:ext cx="9193398" cy="685800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990600" y="0"/>
            <a:ext cx="7238999" cy="6767421"/>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533400" y="228600"/>
            <a:ext cx="7848599" cy="6324599"/>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00800"/>
          </a:xfrm>
        </p:spPr>
        <p:txBody>
          <a:bodyPr>
            <a:normAutofit/>
          </a:bodyPr>
          <a:lstStyle/>
          <a:p>
            <a:pPr lvl="2">
              <a:buNone/>
            </a:pPr>
            <a:r>
              <a:rPr lang="en-US" sz="3200" b="1" u="sng" dirty="0" smtClean="0">
                <a:solidFill>
                  <a:srgbClr val="C00000"/>
                </a:solidFill>
              </a:rPr>
              <a:t>3. Effect </a:t>
            </a:r>
            <a:r>
              <a:rPr lang="en-US" sz="3200" b="1" u="sng" dirty="0" smtClean="0">
                <a:solidFill>
                  <a:srgbClr val="C00000"/>
                </a:solidFill>
              </a:rPr>
              <a:t>of Strength and Integrity</a:t>
            </a:r>
          </a:p>
          <a:p>
            <a:pPr algn="just">
              <a:buNone/>
            </a:pPr>
            <a:r>
              <a:rPr lang="en-US" b="1" dirty="0" smtClean="0"/>
              <a:t> </a:t>
            </a:r>
            <a:endParaRPr lang="en-US" dirty="0"/>
          </a:p>
        </p:txBody>
      </p:sp>
      <p:pic>
        <p:nvPicPr>
          <p:cNvPr id="4" name="image290.png"/>
          <p:cNvPicPr/>
          <p:nvPr/>
        </p:nvPicPr>
        <p:blipFill>
          <a:blip r:embed="rId2" cstate="print"/>
          <a:stretch>
            <a:fillRect/>
          </a:stretch>
        </p:blipFill>
        <p:spPr>
          <a:xfrm>
            <a:off x="0" y="990600"/>
            <a:ext cx="9144000" cy="58674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291.png"/>
          <p:cNvPicPr>
            <a:picLocks noGrp="1"/>
          </p:cNvPicPr>
          <p:nvPr>
            <p:ph idx="1"/>
          </p:nvPr>
        </p:nvPicPr>
        <p:blipFill>
          <a:blip r:embed="rId2" cstate="print"/>
          <a:stretch>
            <a:fillRect/>
          </a:stretch>
        </p:blipFill>
        <p:spPr>
          <a:xfrm>
            <a:off x="0" y="1"/>
            <a:ext cx="9144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292.png"/>
          <p:cNvPicPr>
            <a:picLocks noGrp="1"/>
          </p:cNvPicPr>
          <p:nvPr>
            <p:ph idx="1"/>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382000" cy="6400800"/>
          </a:xfrm>
        </p:spPr>
        <p:txBody>
          <a:bodyPr>
            <a:normAutofit/>
          </a:bodyPr>
          <a:lstStyle/>
          <a:p>
            <a:pPr lvl="2">
              <a:buNone/>
            </a:pPr>
            <a:r>
              <a:rPr lang="en-US" sz="3600" b="1" u="sng" dirty="0" smtClean="0">
                <a:solidFill>
                  <a:srgbClr val="C00000"/>
                </a:solidFill>
              </a:rPr>
              <a:t>4. Effect </a:t>
            </a:r>
            <a:r>
              <a:rPr lang="en-US" sz="3600" b="1" u="sng" dirty="0" smtClean="0">
                <a:solidFill>
                  <a:srgbClr val="C00000"/>
                </a:solidFill>
              </a:rPr>
              <a:t>of Layout and Configuration</a:t>
            </a:r>
          </a:p>
          <a:p>
            <a:pPr>
              <a:buNone/>
            </a:pPr>
            <a:r>
              <a:rPr lang="en-US" b="1" dirty="0" smtClean="0"/>
              <a:t> </a:t>
            </a:r>
            <a:endParaRPr lang="en-US" dirty="0"/>
          </a:p>
        </p:txBody>
      </p:sp>
      <p:pic>
        <p:nvPicPr>
          <p:cNvPr id="4" name="Picture 2"/>
          <p:cNvPicPr>
            <a:picLocks noChangeAspect="1" noChangeArrowheads="1"/>
          </p:cNvPicPr>
          <p:nvPr/>
        </p:nvPicPr>
        <p:blipFill>
          <a:blip r:embed="rId2"/>
          <a:srcRect/>
          <a:stretch>
            <a:fillRect/>
          </a:stretch>
        </p:blipFill>
        <p:spPr bwMode="auto">
          <a:xfrm>
            <a:off x="228600" y="914400"/>
            <a:ext cx="8610600" cy="594360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332.png"/>
          <p:cNvPicPr>
            <a:picLocks noGrp="1"/>
          </p:cNvPicPr>
          <p:nvPr>
            <p:ph idx="1"/>
          </p:nvPr>
        </p:nvPicPr>
        <p:blipFill>
          <a:blip r:embed="rId2" cstate="print"/>
          <a:stretch>
            <a:fillRect/>
          </a:stretch>
        </p:blipFill>
        <p:spPr>
          <a:xfrm>
            <a:off x="0" y="1"/>
            <a:ext cx="9144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0" y="533400"/>
            <a:ext cx="8961438" cy="57912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32" name="Picture 116"/>
          <p:cNvPicPr>
            <a:picLocks noChangeAspect="1" noChangeArrowheads="1"/>
          </p:cNvPicPr>
          <p:nvPr/>
        </p:nvPicPr>
        <p:blipFill>
          <a:blip r:embed="rId2"/>
          <a:srcRect/>
          <a:stretch>
            <a:fillRect/>
          </a:stretch>
        </p:blipFill>
        <p:spPr bwMode="auto">
          <a:xfrm>
            <a:off x="0" y="457200"/>
            <a:ext cx="4953000" cy="5791200"/>
          </a:xfrm>
          <a:prstGeom prst="rect">
            <a:avLst/>
          </a:prstGeom>
          <a:noFill/>
          <a:ln w="9525">
            <a:noFill/>
            <a:miter lim="800000"/>
            <a:headEnd/>
            <a:tailEnd/>
          </a:ln>
          <a:effectLst/>
        </p:spPr>
      </p:pic>
      <p:pic>
        <p:nvPicPr>
          <p:cNvPr id="9333" name="Picture 117"/>
          <p:cNvPicPr>
            <a:picLocks noChangeAspect="1" noChangeArrowheads="1"/>
          </p:cNvPicPr>
          <p:nvPr/>
        </p:nvPicPr>
        <p:blipFill>
          <a:blip r:embed="rId3"/>
          <a:srcRect/>
          <a:stretch>
            <a:fillRect/>
          </a:stretch>
        </p:blipFill>
        <p:spPr bwMode="auto">
          <a:xfrm>
            <a:off x="4419600" y="762000"/>
            <a:ext cx="4724400" cy="53340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384.png"/>
          <p:cNvPicPr>
            <a:picLocks noGrp="1"/>
          </p:cNvPicPr>
          <p:nvPr>
            <p:ph idx="1"/>
          </p:nvPr>
        </p:nvPicPr>
        <p:blipFill>
          <a:blip r:embed="rId2" cstate="print"/>
          <a:stretch>
            <a:fillRect/>
          </a:stretch>
        </p:blipFill>
        <p:spPr>
          <a:xfrm>
            <a:off x="0" y="1"/>
            <a:ext cx="9144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6" name="Picture 96"/>
          <p:cNvPicPr>
            <a:picLocks noGrp="1" noChangeAspect="1" noChangeArrowheads="1"/>
          </p:cNvPicPr>
          <p:nvPr>
            <p:ph idx="1"/>
          </p:nvPr>
        </p:nvPicPr>
        <p:blipFill>
          <a:blip r:embed="rId2"/>
          <a:srcRect/>
          <a:stretch>
            <a:fillRect/>
          </a:stretch>
        </p:blipFill>
        <p:spPr bwMode="auto">
          <a:xfrm>
            <a:off x="8142" y="228600"/>
            <a:ext cx="8828446" cy="632460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458200" cy="6248400"/>
          </a:xfrm>
        </p:spPr>
        <p:txBody>
          <a:bodyPr>
            <a:normAutofit/>
          </a:bodyPr>
          <a:lstStyle/>
          <a:p>
            <a:pPr lvl="2">
              <a:buNone/>
            </a:pPr>
            <a:r>
              <a:rPr lang="en-US" sz="4600" b="1" u="sng" dirty="0" smtClean="0">
                <a:solidFill>
                  <a:srgbClr val="C00000"/>
                </a:solidFill>
              </a:rPr>
              <a:t>5. Effect </a:t>
            </a:r>
            <a:r>
              <a:rPr lang="en-US" sz="4600" b="1" u="sng" dirty="0" smtClean="0">
                <a:solidFill>
                  <a:srgbClr val="C00000"/>
                </a:solidFill>
              </a:rPr>
              <a:t>of Soil</a:t>
            </a:r>
          </a:p>
          <a:p>
            <a:pPr algn="just">
              <a:buNone/>
            </a:pPr>
            <a:r>
              <a:rPr lang="en-US" b="1" dirty="0" smtClean="0"/>
              <a:t> </a:t>
            </a:r>
            <a:endParaRPr lang="en-US" dirty="0"/>
          </a:p>
        </p:txBody>
      </p:sp>
      <p:pic>
        <p:nvPicPr>
          <p:cNvPr id="4" name="image393.png"/>
          <p:cNvPicPr/>
          <p:nvPr/>
        </p:nvPicPr>
        <p:blipFill>
          <a:blip r:embed="rId2" cstate="print"/>
          <a:stretch>
            <a:fillRect/>
          </a:stretch>
        </p:blipFill>
        <p:spPr>
          <a:xfrm>
            <a:off x="0" y="1219200"/>
            <a:ext cx="9143999" cy="56388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normAutofit fontScale="90000"/>
          </a:bodyPr>
          <a:lstStyle/>
          <a:p>
            <a:r>
              <a:rPr lang="en-US" sz="3600" b="1" u="sng" dirty="0" smtClean="0">
                <a:solidFill>
                  <a:schemeClr val="accent2"/>
                </a:solidFill>
              </a:rPr>
              <a:t>Introduction to Seismic Analysis and Design</a:t>
            </a:r>
            <a:r>
              <a:rPr lang="en-US" b="1" u="sng" dirty="0" smtClean="0">
                <a:solidFill>
                  <a:schemeClr val="accent2"/>
                </a:solidFill>
              </a:rPr>
              <a:t/>
            </a:r>
            <a:br>
              <a:rPr lang="en-US" b="1" u="sng" dirty="0" smtClean="0">
                <a:solidFill>
                  <a:schemeClr val="accent2"/>
                </a:solidFill>
              </a:rPr>
            </a:br>
            <a:endParaRPr lang="en-US" b="1" u="sng" dirty="0">
              <a:solidFill>
                <a:schemeClr val="accent2"/>
              </a:solidFill>
            </a:endParaRPr>
          </a:p>
        </p:txBody>
      </p:sp>
      <p:sp>
        <p:nvSpPr>
          <p:cNvPr id="3" name="Content Placeholder 2"/>
          <p:cNvSpPr>
            <a:spLocks noGrp="1"/>
          </p:cNvSpPr>
          <p:nvPr>
            <p:ph idx="1"/>
          </p:nvPr>
        </p:nvSpPr>
        <p:spPr>
          <a:xfrm>
            <a:off x="228600" y="838200"/>
            <a:ext cx="8915400" cy="5867400"/>
          </a:xfrm>
        </p:spPr>
        <p:txBody>
          <a:bodyPr>
            <a:normAutofit/>
          </a:bodyPr>
          <a:lstStyle/>
          <a:p>
            <a:pPr>
              <a:buNone/>
            </a:pPr>
            <a:endParaRPr lang="en-US" sz="3600" dirty="0" smtClean="0"/>
          </a:p>
          <a:p>
            <a:endParaRPr lang="en-US" sz="3300" dirty="0" smtClean="0"/>
          </a:p>
        </p:txBody>
      </p:sp>
      <p:sp>
        <p:nvSpPr>
          <p:cNvPr id="4" name="Rectangle 3"/>
          <p:cNvSpPr/>
          <p:nvPr/>
        </p:nvSpPr>
        <p:spPr>
          <a:xfrm>
            <a:off x="914400" y="1524000"/>
            <a:ext cx="7543800" cy="1138773"/>
          </a:xfrm>
          <a:prstGeom prst="rect">
            <a:avLst/>
          </a:prstGeom>
        </p:spPr>
        <p:txBody>
          <a:bodyPr wrap="square">
            <a:spAutoFit/>
          </a:bodyPr>
          <a:lstStyle/>
          <a:p>
            <a:pPr lvl="1" algn="ctr">
              <a:buNone/>
            </a:pPr>
            <a:r>
              <a:rPr lang="en-US" sz="3400" b="1" dirty="0" smtClean="0">
                <a:solidFill>
                  <a:srgbClr val="C00000"/>
                </a:solidFill>
              </a:rPr>
              <a:t>EARTHQUAKE RESISTANT DESIGN AND CONSTRUCTION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400800"/>
          </a:xfrm>
        </p:spPr>
        <p:txBody>
          <a:bodyPr>
            <a:normAutofit fontScale="62500" lnSpcReduction="20000"/>
          </a:bodyPr>
          <a:lstStyle/>
          <a:p>
            <a:pPr>
              <a:buNone/>
            </a:pPr>
            <a:r>
              <a:rPr lang="en-US" dirty="0" smtClean="0"/>
              <a:t>Some of the common irregularities and their effects along with possible retrofitting strategies are described below. </a:t>
            </a:r>
          </a:p>
          <a:p>
            <a:pPr lvl="0">
              <a:buNone/>
            </a:pPr>
            <a:r>
              <a:rPr lang="en-US" b="1" u="sng" dirty="0" smtClean="0">
                <a:solidFill>
                  <a:srgbClr val="00B0F0"/>
                </a:solidFill>
              </a:rPr>
              <a:t>1. Asymmetric plan/Asymmetric structural action</a:t>
            </a:r>
          </a:p>
          <a:p>
            <a:pPr>
              <a:buNone/>
            </a:pPr>
            <a:r>
              <a:rPr lang="en-US" dirty="0" smtClean="0"/>
              <a:t>Building plan with one or no axis of symmetry or building with asymmetric structural action</a:t>
            </a:r>
          </a:p>
          <a:p>
            <a:pPr>
              <a:buNone/>
            </a:pPr>
            <a:endParaRPr lang="en-US" dirty="0" smtClean="0"/>
          </a:p>
          <a:p>
            <a:pPr>
              <a:buNone/>
            </a:pPr>
            <a:endParaRPr lang="en-US" dirty="0" smtClean="0"/>
          </a:p>
          <a:p>
            <a:pPr>
              <a:buNone/>
            </a:pPr>
            <a:endParaRPr lang="en-US" dirty="0"/>
          </a:p>
          <a:p>
            <a:pPr>
              <a:buNone/>
            </a:pPr>
            <a:endParaRPr lang="en-US" dirty="0" smtClean="0"/>
          </a:p>
          <a:p>
            <a:pPr>
              <a:buNone/>
            </a:pPr>
            <a:endParaRPr lang="en-US" dirty="0"/>
          </a:p>
          <a:p>
            <a:pPr>
              <a:buNone/>
            </a:pPr>
            <a:endParaRPr lang="en-US" dirty="0" smtClean="0"/>
          </a:p>
          <a:p>
            <a:pPr>
              <a:buNone/>
            </a:pPr>
            <a:endParaRPr lang="en-US" dirty="0"/>
          </a:p>
          <a:p>
            <a:pPr>
              <a:buNone/>
            </a:pPr>
            <a:endParaRPr lang="en-US" dirty="0" smtClean="0"/>
          </a:p>
          <a:p>
            <a:pPr>
              <a:buNone/>
            </a:pPr>
            <a:endParaRPr lang="en-US" dirty="0" smtClean="0"/>
          </a:p>
          <a:p>
            <a:pPr lvl="1"/>
            <a:r>
              <a:rPr lang="en-US" dirty="0" smtClean="0"/>
              <a:t>Earthquake induced inertia force acts at centre of mass, CM.</a:t>
            </a:r>
            <a:endParaRPr lang="en-US" sz="3600" dirty="0" smtClean="0"/>
          </a:p>
          <a:p>
            <a:pPr lvl="1"/>
            <a:r>
              <a:rPr lang="en-US" dirty="0" smtClean="0"/>
              <a:t>Building resistance acts at the centre of stiffness, CS.</a:t>
            </a:r>
            <a:endParaRPr lang="en-US" sz="3600" dirty="0" smtClean="0"/>
          </a:p>
          <a:p>
            <a:pPr lvl="1"/>
            <a:r>
              <a:rPr lang="en-US" dirty="0" smtClean="0"/>
              <a:t>Resulting couple twist the building. </a:t>
            </a:r>
            <a:endParaRPr lang="en-US" sz="2000" dirty="0" smtClean="0"/>
          </a:p>
          <a:p>
            <a:pPr>
              <a:buNone/>
            </a:pPr>
            <a:r>
              <a:rPr lang="en-US" dirty="0" smtClean="0"/>
              <a:t>Affect all types of buildings such as masonry, reinforced concrete with or without shear walls and steel buildings. </a:t>
            </a:r>
          </a:p>
          <a:p>
            <a:pPr>
              <a:buNone/>
            </a:pPr>
            <a:r>
              <a:rPr lang="en-US" dirty="0" smtClean="0"/>
              <a:t>Retrofitting strategy: reduce asymmetry to bring CM near CS.</a:t>
            </a:r>
          </a:p>
          <a:p>
            <a:pPr>
              <a:buNone/>
            </a:pPr>
            <a:endParaRPr lang="en-US" dirty="0"/>
          </a:p>
        </p:txBody>
      </p:sp>
      <p:pic>
        <p:nvPicPr>
          <p:cNvPr id="4" name="Picture 3"/>
          <p:cNvPicPr/>
          <p:nvPr/>
        </p:nvPicPr>
        <p:blipFill>
          <a:blip r:embed="rId2">
            <a:extLst>
              <a:ext uri="{28A0092B-C50C-407E-A947-70E740481C1C}">
                <a14:useLocalDpi xmlns="" xmlns:a14="http://schemas.microsoft.com/office/drawing/2010/main" val="0"/>
              </a:ext>
            </a:extLst>
          </a:blip>
          <a:srcRect/>
          <a:stretch>
            <a:fillRect/>
          </a:stretch>
        </p:blipFill>
        <p:spPr bwMode="auto">
          <a:xfrm>
            <a:off x="3200400" y="1524000"/>
            <a:ext cx="3352800" cy="27432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626721" y="609600"/>
            <a:ext cx="3640479" cy="2566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p:cNvPicPr/>
          <p:nvPr/>
        </p:nvPicPr>
        <p:blipFill>
          <a:blip r:embed="rId3">
            <a:extLst>
              <a:ext uri="{28A0092B-C50C-407E-A947-70E740481C1C}">
                <a14:useLocalDpi xmlns="" xmlns:a14="http://schemas.microsoft.com/office/drawing/2010/main" val="0"/>
              </a:ext>
            </a:extLst>
          </a:blip>
          <a:srcRect/>
          <a:stretch>
            <a:fillRect/>
          </a:stretch>
        </p:blipFill>
        <p:spPr bwMode="auto">
          <a:xfrm>
            <a:off x="5029200" y="457200"/>
            <a:ext cx="3733799" cy="2667000"/>
          </a:xfrm>
          <a:prstGeom prst="rect">
            <a:avLst/>
          </a:prstGeom>
          <a:noFill/>
        </p:spPr>
      </p:pic>
      <p:pic>
        <p:nvPicPr>
          <p:cNvPr id="1027" name="Picture 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09600" y="3440211"/>
            <a:ext cx="3886200" cy="2811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4771222" y="3810000"/>
            <a:ext cx="3991777" cy="2536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52035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pPr lvl="0">
              <a:buNone/>
            </a:pPr>
            <a:r>
              <a:rPr lang="en-US" b="1" u="sng" dirty="0" smtClean="0">
                <a:solidFill>
                  <a:srgbClr val="00B0F0"/>
                </a:solidFill>
              </a:rPr>
              <a:t>2. Reentrant corners</a:t>
            </a:r>
            <a:endParaRPr lang="en-US" sz="4000" b="1" u="sng" dirty="0" smtClean="0">
              <a:solidFill>
                <a:srgbClr val="00B0F0"/>
              </a:solidFill>
            </a:endParaRPr>
          </a:p>
          <a:p>
            <a:pPr>
              <a:buNone/>
            </a:pPr>
            <a:r>
              <a:rPr lang="en-US" dirty="0" smtClean="0"/>
              <a:t>Building plans with re-entrant corners</a:t>
            </a:r>
            <a:endParaRPr lang="en-US" sz="1600" dirty="0" smtClean="0"/>
          </a:p>
          <a:p>
            <a:pPr lvl="1">
              <a:buNone/>
            </a:pPr>
            <a:r>
              <a:rPr lang="en-US" dirty="0" smtClean="0"/>
              <a:t>Re-entrant corners tend to open and close during vibration.</a:t>
            </a:r>
            <a:endParaRPr lang="en-US" sz="3600" dirty="0" smtClean="0"/>
          </a:p>
          <a:p>
            <a:pPr lvl="1">
              <a:buNone/>
            </a:pPr>
            <a:r>
              <a:rPr lang="en-US" dirty="0" smtClean="0"/>
              <a:t>Opening leads to cracking and closing leads to crushing at reentrant corners.</a:t>
            </a:r>
            <a:endParaRPr lang="en-US" sz="3600" dirty="0" smtClean="0"/>
          </a:p>
          <a:p>
            <a:pPr>
              <a:buNone/>
            </a:pPr>
            <a:r>
              <a:rPr lang="en-US" dirty="0" smtClean="0"/>
              <a:t> </a:t>
            </a:r>
            <a:endParaRPr lang="en-US" sz="2800" dirty="0" smtClean="0"/>
          </a:p>
          <a:p>
            <a:pPr>
              <a:buNone/>
            </a:pPr>
            <a:r>
              <a:rPr lang="en-US" dirty="0" smtClean="0"/>
              <a:t>Retrofitting strategy: Cut plan into separate wings</a:t>
            </a:r>
          </a:p>
          <a:p>
            <a:pPr>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743200" y="152400"/>
            <a:ext cx="4114800" cy="2895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990600" y="3352800"/>
            <a:ext cx="7162800" cy="3429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131100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a:bodyPr>
          <a:lstStyle/>
          <a:p>
            <a:pPr lvl="0">
              <a:buNone/>
            </a:pPr>
            <a:r>
              <a:rPr lang="en-US" b="1" u="sng" dirty="0" smtClean="0">
                <a:solidFill>
                  <a:srgbClr val="00B0F0"/>
                </a:solidFill>
              </a:rPr>
              <a:t>3. Open to sky, Ducts /atriums</a:t>
            </a:r>
            <a:endParaRPr lang="en-US" sz="4000" b="1" u="sng" dirty="0" smtClean="0">
              <a:solidFill>
                <a:srgbClr val="00B0F0"/>
              </a:solidFill>
            </a:endParaRPr>
          </a:p>
          <a:p>
            <a:pPr>
              <a:buNone/>
            </a:pPr>
            <a:r>
              <a:rPr lang="en-US" dirty="0" smtClean="0"/>
              <a:t>Building with large open to sky ducts and/or staircases placed between floor areas (Figure</a:t>
            </a:r>
          </a:p>
          <a:p>
            <a:pPr>
              <a:buNone/>
            </a:pPr>
            <a:r>
              <a:rPr lang="en-US" dirty="0" smtClean="0"/>
              <a:t>2.5). </a:t>
            </a:r>
            <a:endParaRPr lang="en-US" sz="1600" dirty="0" smtClean="0"/>
          </a:p>
          <a:p>
            <a:pPr lvl="1">
              <a:buNone/>
            </a:pPr>
            <a:r>
              <a:rPr lang="en-US" dirty="0" smtClean="0"/>
              <a:t>Cutting of floor diaphragms for light, ventilation, staircases and lifts disturbs force transfer between floor areas.</a:t>
            </a:r>
            <a:endParaRPr lang="en-US" sz="3600" dirty="0" smtClean="0"/>
          </a:p>
          <a:p>
            <a:pPr lvl="1">
              <a:buNone/>
            </a:pPr>
            <a:r>
              <a:rPr lang="en-US" dirty="0" smtClean="0"/>
              <a:t>Affect multi-</a:t>
            </a:r>
            <a:r>
              <a:rPr lang="en-US" dirty="0" err="1" smtClean="0"/>
              <a:t>storeyed</a:t>
            </a:r>
            <a:r>
              <a:rPr lang="en-US" dirty="0" smtClean="0"/>
              <a:t> building with reinforced concrete slabs over floor areas. </a:t>
            </a:r>
          </a:p>
          <a:p>
            <a:pPr lvl="1">
              <a:buNone/>
            </a:pPr>
            <a:r>
              <a:rPr lang="en-US" dirty="0" smtClean="0"/>
              <a:t>Retrofitting strategy: Install horizontal steel bracings in ducts and separate the staircase.</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3450911563"/>
              </p:ext>
            </p:extLst>
          </p:nvPr>
        </p:nvGraphicFramePr>
        <p:xfrm>
          <a:off x="152400" y="1447800"/>
          <a:ext cx="8728364" cy="4190999"/>
        </p:xfrm>
        <a:graphic>
          <a:graphicData uri="http://schemas.openxmlformats.org/drawingml/2006/table">
            <a:tbl>
              <a:tblPr firstRow="1" firstCol="1" lastRow="1" lastCol="1" bandRow="1" bandCol="1"/>
              <a:tblGrid>
                <a:gridCol w="2770869"/>
                <a:gridCol w="1593313"/>
                <a:gridCol w="1593313"/>
                <a:gridCol w="2770869"/>
              </a:tblGrid>
              <a:tr h="537308">
                <a:tc rowSpan="6">
                  <a:txBody>
                    <a:bodyPr/>
                    <a:lstStyle/>
                    <a:p>
                      <a:pPr marL="0" marR="0">
                        <a:spcBef>
                          <a:spcPts val="0"/>
                        </a:spcBef>
                        <a:spcAft>
                          <a:spcPts val="0"/>
                        </a:spcAft>
                      </a:pPr>
                      <a:r>
                        <a:rPr lang="en-US" sz="1000" dirty="0">
                          <a:effectLst/>
                          <a:latin typeface="Times New Roman"/>
                          <a:ea typeface="Times New Roman"/>
                          <a:cs typeface="Times New Roman"/>
                        </a:rPr>
                        <a:t> </a:t>
                      </a:r>
                      <a:endParaRPr lang="en-US" sz="1100" dirty="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a:txBody>
                    <a:bodyPr/>
                    <a:lstStyle/>
                    <a:p>
                      <a:pPr marL="0" marR="0">
                        <a:spcBef>
                          <a:spcPts val="0"/>
                        </a:spcBef>
                        <a:spcAft>
                          <a:spcPts val="0"/>
                        </a:spcAft>
                      </a:pPr>
                      <a:r>
                        <a:rPr lang="en-US" sz="600">
                          <a:effectLst/>
                          <a:latin typeface="Times New Roman"/>
                          <a:ea typeface="Times New Roman"/>
                          <a:cs typeface="Times New Roman"/>
                        </a:rPr>
                        <a:t> </a:t>
                      </a:r>
                      <a:endParaRPr lang="en-US" sz="110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a:txBody>
                    <a:bodyPr/>
                    <a:lstStyle/>
                    <a:p>
                      <a:pPr marL="0" marR="0">
                        <a:spcBef>
                          <a:spcPts val="0"/>
                        </a:spcBef>
                        <a:spcAft>
                          <a:spcPts val="0"/>
                        </a:spcAft>
                      </a:pPr>
                      <a:r>
                        <a:rPr lang="en-US" sz="600">
                          <a:effectLst/>
                          <a:latin typeface="Times New Roman"/>
                          <a:ea typeface="Times New Roman"/>
                          <a:cs typeface="Times New Roman"/>
                        </a:rPr>
                        <a:t> </a:t>
                      </a:r>
                      <a:endParaRPr lang="en-US" sz="110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rowSpan="6">
                  <a:txBody>
                    <a:bodyPr/>
                    <a:lstStyle/>
                    <a:p>
                      <a:pPr marL="0" marR="0">
                        <a:spcBef>
                          <a:spcPts val="0"/>
                        </a:spcBef>
                        <a:spcAft>
                          <a:spcPts val="0"/>
                        </a:spcAft>
                      </a:pPr>
                      <a:r>
                        <a:rPr lang="en-US" sz="1000">
                          <a:effectLst/>
                          <a:latin typeface="Times New Roman"/>
                          <a:ea typeface="Times New Roman"/>
                          <a:cs typeface="Times New Roman"/>
                        </a:rPr>
                        <a:t> </a:t>
                      </a:r>
                      <a:endParaRPr lang="en-US" sz="110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r>
              <a:tr h="577606">
                <a:tc vMerge="1">
                  <a:txBody>
                    <a:bodyPr/>
                    <a:lstStyle/>
                    <a:p>
                      <a:endParaRPr lang="en-US"/>
                    </a:p>
                  </a:txBody>
                  <a:tcPr/>
                </a:tc>
                <a:tc>
                  <a:txBody>
                    <a:bodyPr/>
                    <a:lstStyle/>
                    <a:p>
                      <a:pPr marL="0" marR="0">
                        <a:spcBef>
                          <a:spcPts val="0"/>
                        </a:spcBef>
                        <a:spcAft>
                          <a:spcPts val="0"/>
                        </a:spcAft>
                      </a:pPr>
                      <a:r>
                        <a:rPr lang="en-US" sz="700">
                          <a:effectLst/>
                          <a:latin typeface="Times New Roman"/>
                          <a:ea typeface="Times New Roman"/>
                          <a:cs typeface="Times New Roman"/>
                        </a:rPr>
                        <a:t> </a:t>
                      </a:r>
                      <a:endParaRPr lang="en-US" sz="110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a:txBody>
                    <a:bodyPr/>
                    <a:lstStyle/>
                    <a:p>
                      <a:pPr marL="0" marR="0">
                        <a:spcBef>
                          <a:spcPts val="0"/>
                        </a:spcBef>
                        <a:spcAft>
                          <a:spcPts val="0"/>
                        </a:spcAft>
                      </a:pPr>
                      <a:r>
                        <a:rPr lang="en-US" sz="700">
                          <a:effectLst/>
                          <a:latin typeface="Times New Roman"/>
                          <a:ea typeface="Times New Roman"/>
                          <a:cs typeface="Times New Roman"/>
                        </a:rPr>
                        <a:t> </a:t>
                      </a:r>
                      <a:endParaRPr lang="en-US" sz="110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vMerge="1">
                  <a:txBody>
                    <a:bodyPr/>
                    <a:lstStyle/>
                    <a:p>
                      <a:endParaRPr lang="en-US"/>
                    </a:p>
                  </a:txBody>
                  <a:tcPr/>
                </a:tc>
              </a:tr>
              <a:tr h="534621">
                <a:tc vMerge="1">
                  <a:txBody>
                    <a:bodyPr/>
                    <a:lstStyle/>
                    <a:p>
                      <a:endParaRPr lang="en-US"/>
                    </a:p>
                  </a:txBody>
                  <a:tcPr/>
                </a:tc>
                <a:tc>
                  <a:txBody>
                    <a:bodyPr/>
                    <a:lstStyle/>
                    <a:p>
                      <a:pPr marL="0" marR="0">
                        <a:spcBef>
                          <a:spcPts val="0"/>
                        </a:spcBef>
                        <a:spcAft>
                          <a:spcPts val="0"/>
                        </a:spcAft>
                      </a:pPr>
                      <a:r>
                        <a:rPr lang="en-US" sz="600">
                          <a:effectLst/>
                          <a:latin typeface="Times New Roman"/>
                          <a:ea typeface="Times New Roman"/>
                          <a:cs typeface="Times New Roman"/>
                        </a:rPr>
                        <a:t> </a:t>
                      </a:r>
                      <a:endParaRPr lang="en-US" sz="110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a:txBody>
                    <a:bodyPr/>
                    <a:lstStyle/>
                    <a:p>
                      <a:pPr marL="0" marR="0">
                        <a:spcBef>
                          <a:spcPts val="0"/>
                        </a:spcBef>
                        <a:spcAft>
                          <a:spcPts val="0"/>
                        </a:spcAft>
                      </a:pPr>
                      <a:r>
                        <a:rPr lang="en-US" sz="600">
                          <a:effectLst/>
                          <a:latin typeface="Times New Roman"/>
                          <a:ea typeface="Times New Roman"/>
                          <a:cs typeface="Times New Roman"/>
                        </a:rPr>
                        <a:t> </a:t>
                      </a:r>
                      <a:endParaRPr lang="en-US" sz="110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vMerge="1">
                  <a:txBody>
                    <a:bodyPr/>
                    <a:lstStyle/>
                    <a:p>
                      <a:endParaRPr lang="en-US"/>
                    </a:p>
                  </a:txBody>
                  <a:tcPr/>
                </a:tc>
              </a:tr>
              <a:tr h="625963">
                <a:tc vMerge="1">
                  <a:txBody>
                    <a:bodyPr/>
                    <a:lstStyle/>
                    <a:p>
                      <a:endParaRPr lang="en-US"/>
                    </a:p>
                  </a:txBody>
                  <a:tcPr/>
                </a:tc>
                <a:tc>
                  <a:txBody>
                    <a:bodyPr/>
                    <a:lstStyle/>
                    <a:p>
                      <a:pPr marL="0" marR="0">
                        <a:spcBef>
                          <a:spcPts val="0"/>
                        </a:spcBef>
                        <a:spcAft>
                          <a:spcPts val="0"/>
                        </a:spcAft>
                      </a:pPr>
                      <a:r>
                        <a:rPr lang="en-US" sz="800">
                          <a:effectLst/>
                          <a:latin typeface="Times New Roman"/>
                          <a:ea typeface="Times New Roman"/>
                          <a:cs typeface="Times New Roman"/>
                        </a:rPr>
                        <a:t> </a:t>
                      </a:r>
                      <a:endParaRPr lang="en-US" sz="110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a:txBody>
                    <a:bodyPr/>
                    <a:lstStyle/>
                    <a:p>
                      <a:pPr marL="0" marR="0">
                        <a:spcBef>
                          <a:spcPts val="0"/>
                        </a:spcBef>
                        <a:spcAft>
                          <a:spcPts val="0"/>
                        </a:spcAft>
                      </a:pPr>
                      <a:r>
                        <a:rPr lang="en-US" sz="800">
                          <a:effectLst/>
                          <a:latin typeface="Times New Roman"/>
                          <a:ea typeface="Times New Roman"/>
                          <a:cs typeface="Times New Roman"/>
                        </a:rPr>
                        <a:t> </a:t>
                      </a:r>
                      <a:endParaRPr lang="en-US" sz="110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vMerge="1">
                  <a:txBody>
                    <a:bodyPr/>
                    <a:lstStyle/>
                    <a:p>
                      <a:endParaRPr lang="en-US"/>
                    </a:p>
                  </a:txBody>
                  <a:tcPr/>
                </a:tc>
              </a:tr>
              <a:tr h="604470">
                <a:tc vMerge="1">
                  <a:txBody>
                    <a:bodyPr/>
                    <a:lstStyle/>
                    <a:p>
                      <a:endParaRPr lang="en-US"/>
                    </a:p>
                  </a:txBody>
                  <a:tcPr/>
                </a:tc>
                <a:tc>
                  <a:txBody>
                    <a:bodyPr/>
                    <a:lstStyle/>
                    <a:p>
                      <a:pPr marL="0" marR="0">
                        <a:spcBef>
                          <a:spcPts val="0"/>
                        </a:spcBef>
                        <a:spcAft>
                          <a:spcPts val="0"/>
                        </a:spcAft>
                      </a:pPr>
                      <a:r>
                        <a:rPr lang="en-US" sz="800">
                          <a:effectLst/>
                          <a:latin typeface="Times New Roman"/>
                          <a:ea typeface="Times New Roman"/>
                          <a:cs typeface="Times New Roman"/>
                        </a:rPr>
                        <a:t> </a:t>
                      </a:r>
                      <a:endParaRPr lang="en-US" sz="110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a:txBody>
                    <a:bodyPr/>
                    <a:lstStyle/>
                    <a:p>
                      <a:pPr marL="0" marR="0">
                        <a:spcBef>
                          <a:spcPts val="0"/>
                        </a:spcBef>
                        <a:spcAft>
                          <a:spcPts val="0"/>
                        </a:spcAft>
                      </a:pPr>
                      <a:r>
                        <a:rPr lang="en-US" sz="800">
                          <a:effectLst/>
                          <a:latin typeface="Times New Roman"/>
                          <a:ea typeface="Times New Roman"/>
                          <a:cs typeface="Times New Roman"/>
                        </a:rPr>
                        <a:t> </a:t>
                      </a:r>
                      <a:endParaRPr lang="en-US" sz="110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vMerge="1">
                  <a:txBody>
                    <a:bodyPr/>
                    <a:lstStyle/>
                    <a:p>
                      <a:endParaRPr lang="en-US"/>
                    </a:p>
                  </a:txBody>
                  <a:tcPr/>
                </a:tc>
              </a:tr>
              <a:tr h="1311031">
                <a:tc vMerge="1">
                  <a:txBody>
                    <a:bodyPr/>
                    <a:lstStyle/>
                    <a:p>
                      <a:endParaRPr lang="en-US"/>
                    </a:p>
                  </a:txBody>
                  <a:tcPr/>
                </a:tc>
                <a:tc gridSpan="2">
                  <a:txBody>
                    <a:bodyPr/>
                    <a:lstStyle/>
                    <a:p>
                      <a:pPr marL="0" marR="0">
                        <a:spcBef>
                          <a:spcPts val="0"/>
                        </a:spcBef>
                        <a:spcAft>
                          <a:spcPts val="0"/>
                        </a:spcAft>
                      </a:pPr>
                      <a:r>
                        <a:rPr lang="en-US" sz="1000" dirty="0">
                          <a:effectLst/>
                          <a:latin typeface="Times New Roman"/>
                          <a:ea typeface="Times New Roman"/>
                          <a:cs typeface="Times New Roman"/>
                        </a:rPr>
                        <a:t> </a:t>
                      </a:r>
                      <a:endParaRPr lang="en-US" sz="1100" dirty="0">
                        <a:effectLst/>
                        <a:latin typeface="Times New Roman"/>
                        <a:ea typeface="Times New Roman"/>
                        <a:cs typeface="Times New Roman"/>
                      </a:endParaRPr>
                    </a:p>
                  </a:txBody>
                  <a:tcPr marL="0" marR="0" marT="0" marB="0">
                    <a:lnL w="12700" cap="flat" cmpd="sng" algn="ctr">
                      <a:solidFill>
                        <a:srgbClr val="010101"/>
                      </a:solidFill>
                      <a:prstDash val="solid"/>
                      <a:round/>
                      <a:headEnd type="none" w="med" len="med"/>
                      <a:tailEnd type="none" w="med" len="med"/>
                    </a:lnL>
                    <a:lnR w="12700" cap="flat" cmpd="sng" algn="ctr">
                      <a:solidFill>
                        <a:srgbClr val="010101"/>
                      </a:solidFill>
                      <a:prstDash val="solid"/>
                      <a:round/>
                      <a:headEnd type="none" w="med" len="med"/>
                      <a:tailEnd type="none" w="med" len="med"/>
                    </a:lnR>
                    <a:lnT w="12700" cap="flat" cmpd="sng" algn="ctr">
                      <a:solidFill>
                        <a:srgbClr val="010101"/>
                      </a:solidFill>
                      <a:prstDash val="solid"/>
                      <a:round/>
                      <a:headEnd type="none" w="med" len="med"/>
                      <a:tailEnd type="none" w="med" len="med"/>
                    </a:lnT>
                    <a:lnB w="12700" cap="flat" cmpd="sng" algn="ctr">
                      <a:solidFill>
                        <a:srgbClr val="01010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tr>
            </a:tbl>
          </a:graphicData>
        </a:graphic>
      </p:graphicFrame>
    </p:spTree>
    <p:extLst>
      <p:ext uri="{BB962C8B-B14F-4D97-AF65-F5344CB8AC3E}">
        <p14:creationId xmlns="" xmlns:p14="http://schemas.microsoft.com/office/powerpoint/2010/main" val="85535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lvl="0">
              <a:buNone/>
            </a:pPr>
            <a:r>
              <a:rPr lang="en-US" b="1" u="sng" dirty="0" smtClean="0">
                <a:solidFill>
                  <a:srgbClr val="00B0F0"/>
                </a:solidFill>
              </a:rPr>
              <a:t>4. Staggered column buildings</a:t>
            </a:r>
            <a:endParaRPr lang="en-US" sz="4000" b="1" u="sng" dirty="0" smtClean="0">
              <a:solidFill>
                <a:srgbClr val="00B0F0"/>
              </a:solidFill>
            </a:endParaRPr>
          </a:p>
          <a:p>
            <a:pPr>
              <a:buNone/>
            </a:pPr>
            <a:r>
              <a:rPr lang="en-US" dirty="0" smtClean="0"/>
              <a:t>Buildings with columns not in line and/or oriented in different directions. Buildings with 230mm columns (Figure 2.6)</a:t>
            </a:r>
            <a:endParaRPr lang="en-US" sz="4000" dirty="0" smtClean="0"/>
          </a:p>
          <a:p>
            <a:pPr>
              <a:buNone/>
            </a:pPr>
            <a:r>
              <a:rPr lang="en-US" dirty="0" smtClean="0"/>
              <a:t> </a:t>
            </a:r>
            <a:endParaRPr lang="en-US" sz="1600" dirty="0" smtClean="0"/>
          </a:p>
          <a:p>
            <a:pPr lvl="1">
              <a:buNone/>
            </a:pPr>
            <a:r>
              <a:rPr lang="en-US" dirty="0" smtClean="0"/>
              <a:t>Inadequate frame action to resist seismic loads in either direction.</a:t>
            </a:r>
            <a:endParaRPr lang="en-US" sz="3600" dirty="0" smtClean="0"/>
          </a:p>
          <a:p>
            <a:pPr lvl="1">
              <a:buNone/>
            </a:pPr>
            <a:r>
              <a:rPr lang="en-US" dirty="0" smtClean="0"/>
              <a:t>230mm columns are too weak and flexible for buildings over 2-storeys.</a:t>
            </a:r>
            <a:endParaRPr lang="en-US" sz="3600" dirty="0" smtClean="0"/>
          </a:p>
          <a:p>
            <a:pPr lvl="1">
              <a:buNone/>
            </a:pPr>
            <a:r>
              <a:rPr lang="en-US" dirty="0" smtClean="0"/>
              <a:t>Affect reinforced concrete framed buildings</a:t>
            </a:r>
            <a:endParaRPr lang="en-US" sz="3600" dirty="0" smtClean="0"/>
          </a:p>
          <a:p>
            <a:pPr>
              <a:buNone/>
            </a:pPr>
            <a:r>
              <a:rPr lang="en-US" dirty="0" smtClean="0"/>
              <a:t>Retrofitting strategy: Provide reinforced concrete shear walls over entire height.</a:t>
            </a:r>
          </a:p>
          <a:p>
            <a:pPr>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
          <p:cNvGrpSpPr>
            <a:grpSpLocks/>
          </p:cNvGrpSpPr>
          <p:nvPr/>
        </p:nvGrpSpPr>
        <p:grpSpPr bwMode="auto">
          <a:xfrm>
            <a:off x="762000" y="1447800"/>
            <a:ext cx="7924800" cy="4648199"/>
            <a:chOff x="4573" y="233"/>
            <a:chExt cx="3074" cy="1837"/>
          </a:xfrm>
        </p:grpSpPr>
        <p:sp>
          <p:nvSpPr>
            <p:cNvPr id="7" name="Rectangle 2"/>
            <p:cNvSpPr>
              <a:spLocks noChangeArrowheads="1"/>
            </p:cNvSpPr>
            <p:nvPr/>
          </p:nvSpPr>
          <p:spPr bwMode="auto">
            <a:xfrm>
              <a:off x="4582" y="242"/>
              <a:ext cx="3054" cy="1817"/>
            </a:xfrm>
            <a:prstGeom prst="rect">
              <a:avLst/>
            </a:prstGeom>
            <a:noFill/>
            <a:ln w="12535">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3"/>
            <p:cNvSpPr>
              <a:spLocks noChangeArrowheads="1"/>
            </p:cNvSpPr>
            <p:nvPr/>
          </p:nvSpPr>
          <p:spPr bwMode="auto">
            <a:xfrm>
              <a:off x="4582" y="242"/>
              <a:ext cx="324" cy="142"/>
            </a:xfrm>
            <a:prstGeom prst="rect">
              <a:avLst/>
            </a:prstGeom>
            <a:noFill/>
            <a:ln w="12535">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4"/>
            <p:cNvSpPr>
              <a:spLocks noChangeArrowheads="1"/>
            </p:cNvSpPr>
            <p:nvPr/>
          </p:nvSpPr>
          <p:spPr bwMode="auto">
            <a:xfrm>
              <a:off x="4582" y="1909"/>
              <a:ext cx="324" cy="141"/>
            </a:xfrm>
            <a:prstGeom prst="rect">
              <a:avLst/>
            </a:prstGeom>
            <a:noFill/>
            <a:ln w="12535">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5"/>
            <p:cNvSpPr>
              <a:spLocks noChangeArrowheads="1"/>
            </p:cNvSpPr>
            <p:nvPr/>
          </p:nvSpPr>
          <p:spPr bwMode="auto">
            <a:xfrm>
              <a:off x="7312" y="242"/>
              <a:ext cx="324" cy="142"/>
            </a:xfrm>
            <a:prstGeom prst="rect">
              <a:avLst/>
            </a:prstGeom>
            <a:noFill/>
            <a:ln w="12535">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Rectangle 6"/>
            <p:cNvSpPr>
              <a:spLocks noChangeArrowheads="1"/>
            </p:cNvSpPr>
            <p:nvPr/>
          </p:nvSpPr>
          <p:spPr bwMode="auto">
            <a:xfrm>
              <a:off x="7312" y="1909"/>
              <a:ext cx="324" cy="141"/>
            </a:xfrm>
            <a:prstGeom prst="rect">
              <a:avLst/>
            </a:prstGeom>
            <a:noFill/>
            <a:ln w="12535">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Rectangle 7"/>
            <p:cNvSpPr>
              <a:spLocks noChangeArrowheads="1"/>
            </p:cNvSpPr>
            <p:nvPr/>
          </p:nvSpPr>
          <p:spPr bwMode="auto">
            <a:xfrm>
              <a:off x="6046" y="246"/>
              <a:ext cx="141" cy="324"/>
            </a:xfrm>
            <a:prstGeom prst="rect">
              <a:avLst/>
            </a:prstGeom>
            <a:noFill/>
            <a:ln w="12535">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Rectangle 8"/>
            <p:cNvSpPr>
              <a:spLocks noChangeArrowheads="1"/>
            </p:cNvSpPr>
            <p:nvPr/>
          </p:nvSpPr>
          <p:spPr bwMode="auto">
            <a:xfrm>
              <a:off x="6046" y="1732"/>
              <a:ext cx="141" cy="323"/>
            </a:xfrm>
            <a:prstGeom prst="rect">
              <a:avLst/>
            </a:prstGeom>
            <a:noFill/>
            <a:ln w="12535">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Rectangle 9"/>
            <p:cNvSpPr>
              <a:spLocks noChangeArrowheads="1"/>
            </p:cNvSpPr>
            <p:nvPr/>
          </p:nvSpPr>
          <p:spPr bwMode="auto">
            <a:xfrm>
              <a:off x="4760" y="389"/>
              <a:ext cx="141" cy="1516"/>
            </a:xfrm>
            <a:prstGeom prst="rect">
              <a:avLst/>
            </a:prstGeom>
            <a:noFill/>
            <a:ln w="4178">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10"/>
            <p:cNvSpPr>
              <a:spLocks noChangeArrowheads="1"/>
            </p:cNvSpPr>
            <p:nvPr/>
          </p:nvSpPr>
          <p:spPr bwMode="auto">
            <a:xfrm>
              <a:off x="7309" y="380"/>
              <a:ext cx="141" cy="1517"/>
            </a:xfrm>
            <a:prstGeom prst="rect">
              <a:avLst/>
            </a:prstGeom>
            <a:noFill/>
            <a:ln w="4178">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Rectangle 11"/>
            <p:cNvSpPr>
              <a:spLocks noChangeArrowheads="1"/>
            </p:cNvSpPr>
            <p:nvPr/>
          </p:nvSpPr>
          <p:spPr bwMode="auto">
            <a:xfrm>
              <a:off x="6038" y="578"/>
              <a:ext cx="149" cy="1145"/>
            </a:xfrm>
            <a:prstGeom prst="rect">
              <a:avLst/>
            </a:prstGeom>
            <a:noFill/>
            <a:ln w="4178">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Rectangle 12"/>
            <p:cNvSpPr>
              <a:spLocks noChangeArrowheads="1"/>
            </p:cNvSpPr>
            <p:nvPr/>
          </p:nvSpPr>
          <p:spPr bwMode="auto">
            <a:xfrm>
              <a:off x="4760" y="1092"/>
              <a:ext cx="821" cy="149"/>
            </a:xfrm>
            <a:prstGeom prst="rect">
              <a:avLst/>
            </a:prstGeom>
            <a:noFill/>
            <a:ln w="4178">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Rectangle 13"/>
            <p:cNvSpPr>
              <a:spLocks noChangeArrowheads="1"/>
            </p:cNvSpPr>
            <p:nvPr/>
          </p:nvSpPr>
          <p:spPr bwMode="auto">
            <a:xfrm>
              <a:off x="4767" y="1004"/>
              <a:ext cx="142" cy="324"/>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4"/>
            <p:cNvSpPr>
              <a:spLocks noChangeArrowheads="1"/>
            </p:cNvSpPr>
            <p:nvPr/>
          </p:nvSpPr>
          <p:spPr bwMode="auto">
            <a:xfrm>
              <a:off x="4767" y="1004"/>
              <a:ext cx="142" cy="324"/>
            </a:xfrm>
            <a:prstGeom prst="rect">
              <a:avLst/>
            </a:prstGeom>
            <a:noFill/>
            <a:ln w="12535">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Rectangle 15"/>
            <p:cNvSpPr>
              <a:spLocks noChangeArrowheads="1"/>
            </p:cNvSpPr>
            <p:nvPr/>
          </p:nvSpPr>
          <p:spPr bwMode="auto">
            <a:xfrm>
              <a:off x="5340" y="1096"/>
              <a:ext cx="238" cy="141"/>
            </a:xfrm>
            <a:prstGeom prst="rect">
              <a:avLst/>
            </a:prstGeom>
            <a:noFill/>
            <a:ln w="12535">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Rectangle 16"/>
            <p:cNvSpPr>
              <a:spLocks noChangeArrowheads="1"/>
            </p:cNvSpPr>
            <p:nvPr/>
          </p:nvSpPr>
          <p:spPr bwMode="auto">
            <a:xfrm>
              <a:off x="6638" y="1068"/>
              <a:ext cx="821" cy="149"/>
            </a:xfrm>
            <a:prstGeom prst="rect">
              <a:avLst/>
            </a:prstGeom>
            <a:noFill/>
            <a:ln w="4178">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Rectangle 17"/>
            <p:cNvSpPr>
              <a:spLocks noChangeArrowheads="1"/>
            </p:cNvSpPr>
            <p:nvPr/>
          </p:nvSpPr>
          <p:spPr bwMode="auto">
            <a:xfrm>
              <a:off x="7310" y="980"/>
              <a:ext cx="142" cy="324"/>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18"/>
            <p:cNvSpPr>
              <a:spLocks noChangeArrowheads="1"/>
            </p:cNvSpPr>
            <p:nvPr/>
          </p:nvSpPr>
          <p:spPr bwMode="auto">
            <a:xfrm>
              <a:off x="7310" y="980"/>
              <a:ext cx="142" cy="324"/>
            </a:xfrm>
            <a:prstGeom prst="rect">
              <a:avLst/>
            </a:prstGeom>
            <a:noFill/>
            <a:ln w="12535">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Rectangle 19"/>
            <p:cNvSpPr>
              <a:spLocks noChangeArrowheads="1"/>
            </p:cNvSpPr>
            <p:nvPr/>
          </p:nvSpPr>
          <p:spPr bwMode="auto">
            <a:xfrm>
              <a:off x="6642" y="1072"/>
              <a:ext cx="238" cy="141"/>
            </a:xfrm>
            <a:prstGeom prst="rect">
              <a:avLst/>
            </a:prstGeom>
            <a:noFill/>
            <a:ln w="12535">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 xmlns:p14="http://schemas.microsoft.com/office/powerpoint/2010/main" val="4110067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lstStyle/>
          <a:p>
            <a:pPr lvl="0">
              <a:buNone/>
            </a:pPr>
            <a:r>
              <a:rPr lang="en-US" b="1" u="sng" dirty="0" smtClean="0">
                <a:solidFill>
                  <a:srgbClr val="00B0F0"/>
                </a:solidFill>
              </a:rPr>
              <a:t>5. Stilt floor buildings</a:t>
            </a:r>
          </a:p>
          <a:p>
            <a:pPr>
              <a:buNone/>
            </a:pPr>
            <a:r>
              <a:rPr lang="en-US" dirty="0" smtClean="0"/>
              <a:t>Buildings with full or partial area of ground floor having stilts to facilitate parking or other activity, like shops with rolling shutters (Figure 2.7).</a:t>
            </a:r>
          </a:p>
          <a:p>
            <a:pPr lvl="2">
              <a:buNone/>
            </a:pPr>
            <a:r>
              <a:rPr lang="en-US" dirty="0" smtClean="0"/>
              <a:t>Absence of walls reduces stiffness of ground storey making it “soft”</a:t>
            </a:r>
            <a:endParaRPr lang="en-US" sz="3200" dirty="0" smtClean="0"/>
          </a:p>
          <a:p>
            <a:pPr lvl="2">
              <a:buNone/>
            </a:pPr>
            <a:r>
              <a:rPr lang="en-US" dirty="0" smtClean="0"/>
              <a:t>The soft storey gets damaged during earthquake and the building tends to sit due to crushing of columns.</a:t>
            </a:r>
            <a:endParaRPr lang="en-US" sz="3200" dirty="0" smtClean="0"/>
          </a:p>
          <a:p>
            <a:pPr lvl="2">
              <a:buNone/>
            </a:pPr>
            <a:r>
              <a:rPr lang="en-US" dirty="0" smtClean="0"/>
              <a:t>Affect reinforced concrete buildings with strong masonry walls in upper floors. Retrofitting strategy: Stiffen the ground storey by RC shear walls or steel bracings.</a:t>
            </a:r>
            <a:endParaRPr lang="en-US" sz="3200" dirty="0" smtClean="0"/>
          </a:p>
          <a:p>
            <a:pPr>
              <a:buNone/>
            </a:pP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1295400" y="381000"/>
            <a:ext cx="6705600" cy="6172200"/>
            <a:chOff x="3973" y="167"/>
            <a:chExt cx="4482" cy="5056"/>
          </a:xfrm>
        </p:grpSpPr>
        <p:sp>
          <p:nvSpPr>
            <p:cNvPr id="5" name="AutoShape 3"/>
            <p:cNvSpPr>
              <a:spLocks/>
            </p:cNvSpPr>
            <p:nvPr/>
          </p:nvSpPr>
          <p:spPr bwMode="auto">
            <a:xfrm>
              <a:off x="4618" y="362"/>
              <a:ext cx="374" cy="4784"/>
            </a:xfrm>
            <a:custGeom>
              <a:avLst/>
              <a:gdLst>
                <a:gd name="T0" fmla="+- 0 4693 4619"/>
                <a:gd name="T1" fmla="*/ T0 w 374"/>
                <a:gd name="T2" fmla="+- 0 363 363"/>
                <a:gd name="T3" fmla="*/ 363 h 4784"/>
                <a:gd name="T4" fmla="+- 0 4619 4619"/>
                <a:gd name="T5" fmla="*/ T4 w 374"/>
                <a:gd name="T6" fmla="+- 0 5146 363"/>
                <a:gd name="T7" fmla="*/ 5146 h 4784"/>
                <a:gd name="T8" fmla="+- 0 4682 4619"/>
                <a:gd name="T9" fmla="*/ T8 w 374"/>
                <a:gd name="T10" fmla="+- 0 5146 363"/>
                <a:gd name="T11" fmla="*/ 5146 h 4784"/>
                <a:gd name="T12" fmla="+- 0 4682 4619"/>
                <a:gd name="T13" fmla="*/ T12 w 374"/>
                <a:gd name="T14" fmla="+- 0 4368 363"/>
                <a:gd name="T15" fmla="*/ 4368 h 4784"/>
                <a:gd name="T16" fmla="+- 0 4929 4619"/>
                <a:gd name="T17" fmla="*/ T16 w 374"/>
                <a:gd name="T18" fmla="+- 0 4368 363"/>
                <a:gd name="T19" fmla="*/ 4368 h 4784"/>
                <a:gd name="T20" fmla="+- 0 4991 4619"/>
                <a:gd name="T21" fmla="*/ T20 w 374"/>
                <a:gd name="T22" fmla="+- 0 429 363"/>
                <a:gd name="T23" fmla="*/ 429 h 4784"/>
                <a:gd name="T24" fmla="+- 0 4874 4619"/>
                <a:gd name="T25" fmla="*/ T24 w 374"/>
                <a:gd name="T26" fmla="+- 0 429 363"/>
                <a:gd name="T27" fmla="*/ 429 h 4784"/>
                <a:gd name="T28" fmla="+- 0 4693 4619"/>
                <a:gd name="T29" fmla="*/ T28 w 374"/>
                <a:gd name="T30" fmla="+- 0 363 363"/>
                <a:gd name="T31" fmla="*/ 363 h 4784"/>
                <a:gd name="T32" fmla="+- 0 4929 4619"/>
                <a:gd name="T33" fmla="*/ T32 w 374"/>
                <a:gd name="T34" fmla="+- 0 4368 363"/>
                <a:gd name="T35" fmla="*/ 4368 h 4784"/>
                <a:gd name="T36" fmla="+- 0 4682 4619"/>
                <a:gd name="T37" fmla="*/ T36 w 374"/>
                <a:gd name="T38" fmla="+- 0 4368 363"/>
                <a:gd name="T39" fmla="*/ 4368 h 4784"/>
                <a:gd name="T40" fmla="+- 0 4789 4619"/>
                <a:gd name="T41" fmla="*/ T40 w 374"/>
                <a:gd name="T42" fmla="+- 0 4408 363"/>
                <a:gd name="T43" fmla="*/ 4408 h 4784"/>
                <a:gd name="T44" fmla="+- 0 4769 4619"/>
                <a:gd name="T45" fmla="*/ T44 w 374"/>
                <a:gd name="T46" fmla="+- 0 5092 363"/>
                <a:gd name="T47" fmla="*/ 5092 h 4784"/>
                <a:gd name="T48" fmla="+- 0 4842 4619"/>
                <a:gd name="T49" fmla="*/ T48 w 374"/>
                <a:gd name="T50" fmla="+- 0 5092 363"/>
                <a:gd name="T51" fmla="*/ 5092 h 4784"/>
                <a:gd name="T52" fmla="+- 0 4853 4619"/>
                <a:gd name="T53" fmla="*/ T52 w 374"/>
                <a:gd name="T54" fmla="+- 0 4427 363"/>
                <a:gd name="T55" fmla="*/ 4427 h 4784"/>
                <a:gd name="T56" fmla="+- 0 4928 4619"/>
                <a:gd name="T57" fmla="*/ T56 w 374"/>
                <a:gd name="T58" fmla="+- 0 4427 363"/>
                <a:gd name="T59" fmla="*/ 4427 h 4784"/>
                <a:gd name="T60" fmla="+- 0 4929 4619"/>
                <a:gd name="T61" fmla="*/ T60 w 374"/>
                <a:gd name="T62" fmla="+- 0 4368 363"/>
                <a:gd name="T63" fmla="*/ 4368 h 4784"/>
                <a:gd name="T64" fmla="+- 0 4992 4619"/>
                <a:gd name="T65" fmla="*/ T64 w 374"/>
                <a:gd name="T66" fmla="+- 0 389 363"/>
                <a:gd name="T67" fmla="*/ 389 h 4784"/>
                <a:gd name="T68" fmla="+- 0 4874 4619"/>
                <a:gd name="T69" fmla="*/ T68 w 374"/>
                <a:gd name="T70" fmla="+- 0 429 363"/>
                <a:gd name="T71" fmla="*/ 429 h 4784"/>
                <a:gd name="T72" fmla="+- 0 4991 4619"/>
                <a:gd name="T73" fmla="*/ T72 w 374"/>
                <a:gd name="T74" fmla="+- 0 429 363"/>
                <a:gd name="T75" fmla="*/ 429 h 4784"/>
                <a:gd name="T76" fmla="+- 0 4992 4619"/>
                <a:gd name="T77" fmla="*/ T76 w 374"/>
                <a:gd name="T78" fmla="+- 0 389 363"/>
                <a:gd name="T79" fmla="*/ 389 h 47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374" h="4784">
                  <a:moveTo>
                    <a:pt x="74" y="0"/>
                  </a:moveTo>
                  <a:lnTo>
                    <a:pt x="0" y="4783"/>
                  </a:lnTo>
                  <a:lnTo>
                    <a:pt x="63" y="4783"/>
                  </a:lnTo>
                  <a:lnTo>
                    <a:pt x="63" y="4005"/>
                  </a:lnTo>
                  <a:lnTo>
                    <a:pt x="310" y="4005"/>
                  </a:lnTo>
                  <a:lnTo>
                    <a:pt x="372" y="66"/>
                  </a:lnTo>
                  <a:lnTo>
                    <a:pt x="255" y="66"/>
                  </a:lnTo>
                  <a:lnTo>
                    <a:pt x="74" y="0"/>
                  </a:lnTo>
                  <a:close/>
                  <a:moveTo>
                    <a:pt x="310" y="4005"/>
                  </a:moveTo>
                  <a:lnTo>
                    <a:pt x="63" y="4005"/>
                  </a:lnTo>
                  <a:lnTo>
                    <a:pt x="170" y="4045"/>
                  </a:lnTo>
                  <a:lnTo>
                    <a:pt x="150" y="4729"/>
                  </a:lnTo>
                  <a:lnTo>
                    <a:pt x="223" y="4729"/>
                  </a:lnTo>
                  <a:lnTo>
                    <a:pt x="234" y="4064"/>
                  </a:lnTo>
                  <a:lnTo>
                    <a:pt x="309" y="4064"/>
                  </a:lnTo>
                  <a:lnTo>
                    <a:pt x="310" y="4005"/>
                  </a:lnTo>
                  <a:close/>
                  <a:moveTo>
                    <a:pt x="373" y="26"/>
                  </a:moveTo>
                  <a:lnTo>
                    <a:pt x="255" y="66"/>
                  </a:lnTo>
                  <a:lnTo>
                    <a:pt x="372" y="66"/>
                  </a:lnTo>
                  <a:lnTo>
                    <a:pt x="373" y="26"/>
                  </a:lnTo>
                  <a:close/>
                </a:path>
              </a:pathLst>
            </a:custGeom>
            <a:solidFill>
              <a:srgbClr val="C0C0C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AutoShape 4"/>
            <p:cNvSpPr>
              <a:spLocks/>
            </p:cNvSpPr>
            <p:nvPr/>
          </p:nvSpPr>
          <p:spPr bwMode="auto">
            <a:xfrm>
              <a:off x="6788" y="320"/>
              <a:ext cx="603" cy="4827"/>
            </a:xfrm>
            <a:custGeom>
              <a:avLst/>
              <a:gdLst>
                <a:gd name="T0" fmla="+- 0 7376 6788"/>
                <a:gd name="T1" fmla="*/ T0 w 603"/>
                <a:gd name="T2" fmla="+- 0 4319 321"/>
                <a:gd name="T3" fmla="*/ 4319 h 4827"/>
                <a:gd name="T4" fmla="+- 0 7307 6788"/>
                <a:gd name="T5" fmla="*/ T4 w 603"/>
                <a:gd name="T6" fmla="+- 0 4319 321"/>
                <a:gd name="T7" fmla="*/ 4319 h 4827"/>
                <a:gd name="T8" fmla="+- 0 7307 6788"/>
                <a:gd name="T9" fmla="*/ T8 w 603"/>
                <a:gd name="T10" fmla="+- 0 5147 321"/>
                <a:gd name="T11" fmla="*/ 5147 h 4827"/>
                <a:gd name="T12" fmla="+- 0 7391 6788"/>
                <a:gd name="T13" fmla="*/ T12 w 603"/>
                <a:gd name="T14" fmla="+- 0 5147 321"/>
                <a:gd name="T15" fmla="*/ 5147 h 4827"/>
                <a:gd name="T16" fmla="+- 0 7376 6788"/>
                <a:gd name="T17" fmla="*/ T16 w 603"/>
                <a:gd name="T18" fmla="+- 0 4319 321"/>
                <a:gd name="T19" fmla="*/ 4319 h 4827"/>
                <a:gd name="T20" fmla="+- 0 7307 6788"/>
                <a:gd name="T21" fmla="*/ T20 w 603"/>
                <a:gd name="T22" fmla="+- 0 321 321"/>
                <a:gd name="T23" fmla="*/ 321 h 4827"/>
                <a:gd name="T24" fmla="+- 0 7102 6788"/>
                <a:gd name="T25" fmla="*/ T24 w 603"/>
                <a:gd name="T26" fmla="+- 0 411 321"/>
                <a:gd name="T27" fmla="*/ 411 h 4827"/>
                <a:gd name="T28" fmla="+- 0 6800 6788"/>
                <a:gd name="T29" fmla="*/ T28 w 603"/>
                <a:gd name="T30" fmla="+- 0 411 321"/>
                <a:gd name="T31" fmla="*/ 411 h 4827"/>
                <a:gd name="T32" fmla="+- 0 6788 6788"/>
                <a:gd name="T33" fmla="*/ T32 w 603"/>
                <a:gd name="T34" fmla="+- 0 4341 321"/>
                <a:gd name="T35" fmla="*/ 4341 h 4827"/>
                <a:gd name="T36" fmla="+- 0 7030 6788"/>
                <a:gd name="T37" fmla="*/ T36 w 603"/>
                <a:gd name="T38" fmla="+- 0 4349 321"/>
                <a:gd name="T39" fmla="*/ 4349 h 4827"/>
                <a:gd name="T40" fmla="+- 0 7030 6788"/>
                <a:gd name="T41" fmla="*/ T40 w 603"/>
                <a:gd name="T42" fmla="+- 0 5094 321"/>
                <a:gd name="T43" fmla="*/ 5094 h 4827"/>
                <a:gd name="T44" fmla="+- 0 7174 6788"/>
                <a:gd name="T45" fmla="*/ T44 w 603"/>
                <a:gd name="T46" fmla="+- 0 5102 321"/>
                <a:gd name="T47" fmla="*/ 5102 h 4827"/>
                <a:gd name="T48" fmla="+- 0 7150 6788"/>
                <a:gd name="T49" fmla="*/ T48 w 603"/>
                <a:gd name="T50" fmla="+- 0 4341 321"/>
                <a:gd name="T51" fmla="*/ 4341 h 4827"/>
                <a:gd name="T52" fmla="+- 0 7307 6788"/>
                <a:gd name="T53" fmla="*/ T52 w 603"/>
                <a:gd name="T54" fmla="+- 0 4319 321"/>
                <a:gd name="T55" fmla="*/ 4319 h 4827"/>
                <a:gd name="T56" fmla="+- 0 7376 6788"/>
                <a:gd name="T57" fmla="*/ T56 w 603"/>
                <a:gd name="T58" fmla="+- 0 4319 321"/>
                <a:gd name="T59" fmla="*/ 4319 h 4827"/>
                <a:gd name="T60" fmla="+- 0 7308 6788"/>
                <a:gd name="T61" fmla="*/ T60 w 603"/>
                <a:gd name="T62" fmla="+- 0 411 321"/>
                <a:gd name="T63" fmla="*/ 411 h 4827"/>
                <a:gd name="T64" fmla="+- 0 7102 6788"/>
                <a:gd name="T65" fmla="*/ T64 w 603"/>
                <a:gd name="T66" fmla="+- 0 411 321"/>
                <a:gd name="T67" fmla="*/ 411 h 4827"/>
                <a:gd name="T68" fmla="+- 0 6800 6788"/>
                <a:gd name="T69" fmla="*/ T68 w 603"/>
                <a:gd name="T70" fmla="+- 0 381 321"/>
                <a:gd name="T71" fmla="*/ 381 h 4827"/>
                <a:gd name="T72" fmla="+- 0 7308 6788"/>
                <a:gd name="T73" fmla="*/ T72 w 603"/>
                <a:gd name="T74" fmla="+- 0 381 321"/>
                <a:gd name="T75" fmla="*/ 381 h 4827"/>
                <a:gd name="T76" fmla="+- 0 7307 6788"/>
                <a:gd name="T77" fmla="*/ T76 w 603"/>
                <a:gd name="T78" fmla="+- 0 321 321"/>
                <a:gd name="T79" fmla="*/ 321 h 482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603" h="4827">
                  <a:moveTo>
                    <a:pt x="588" y="3998"/>
                  </a:moveTo>
                  <a:lnTo>
                    <a:pt x="519" y="3998"/>
                  </a:lnTo>
                  <a:lnTo>
                    <a:pt x="519" y="4826"/>
                  </a:lnTo>
                  <a:lnTo>
                    <a:pt x="603" y="4826"/>
                  </a:lnTo>
                  <a:lnTo>
                    <a:pt x="588" y="3998"/>
                  </a:lnTo>
                  <a:close/>
                  <a:moveTo>
                    <a:pt x="519" y="0"/>
                  </a:moveTo>
                  <a:lnTo>
                    <a:pt x="314" y="90"/>
                  </a:lnTo>
                  <a:lnTo>
                    <a:pt x="12" y="90"/>
                  </a:lnTo>
                  <a:lnTo>
                    <a:pt x="0" y="4020"/>
                  </a:lnTo>
                  <a:lnTo>
                    <a:pt x="242" y="4028"/>
                  </a:lnTo>
                  <a:lnTo>
                    <a:pt x="242" y="4773"/>
                  </a:lnTo>
                  <a:lnTo>
                    <a:pt x="386" y="4781"/>
                  </a:lnTo>
                  <a:lnTo>
                    <a:pt x="362" y="4020"/>
                  </a:lnTo>
                  <a:lnTo>
                    <a:pt x="519" y="3998"/>
                  </a:lnTo>
                  <a:lnTo>
                    <a:pt x="588" y="3998"/>
                  </a:lnTo>
                  <a:lnTo>
                    <a:pt x="520" y="90"/>
                  </a:lnTo>
                  <a:lnTo>
                    <a:pt x="314" y="90"/>
                  </a:lnTo>
                  <a:lnTo>
                    <a:pt x="12" y="60"/>
                  </a:lnTo>
                  <a:lnTo>
                    <a:pt x="520" y="60"/>
                  </a:lnTo>
                  <a:lnTo>
                    <a:pt x="519" y="0"/>
                  </a:lnTo>
                  <a:close/>
                </a:path>
              </a:pathLst>
            </a:custGeom>
            <a:solidFill>
              <a:srgbClr val="C0C0C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Line 5"/>
            <p:cNvSpPr>
              <a:spLocks noChangeShapeType="1"/>
            </p:cNvSpPr>
            <p:nvPr/>
          </p:nvSpPr>
          <p:spPr bwMode="auto">
            <a:xfrm>
              <a:off x="5620" y="5216"/>
              <a:ext cx="81" cy="0"/>
            </a:xfrm>
            <a:prstGeom prst="line">
              <a:avLst/>
            </a:prstGeom>
            <a:noFill/>
            <a:ln w="2984">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6"/>
            <p:cNvSpPr>
              <a:spLocks noChangeShapeType="1"/>
            </p:cNvSpPr>
            <p:nvPr/>
          </p:nvSpPr>
          <p:spPr bwMode="auto">
            <a:xfrm>
              <a:off x="8428" y="5111"/>
              <a:ext cx="0"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7"/>
            <p:cNvSpPr>
              <a:spLocks noChangeShapeType="1"/>
            </p:cNvSpPr>
            <p:nvPr/>
          </p:nvSpPr>
          <p:spPr bwMode="auto">
            <a:xfrm>
              <a:off x="5624" y="5216"/>
              <a:ext cx="2824"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8"/>
            <p:cNvSpPr>
              <a:spLocks noChangeShapeType="1"/>
            </p:cNvSpPr>
            <p:nvPr/>
          </p:nvSpPr>
          <p:spPr bwMode="auto">
            <a:xfrm>
              <a:off x="3988" y="5118"/>
              <a:ext cx="176"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9"/>
            <p:cNvSpPr>
              <a:spLocks noChangeShapeType="1"/>
            </p:cNvSpPr>
            <p:nvPr/>
          </p:nvSpPr>
          <p:spPr bwMode="auto">
            <a:xfrm>
              <a:off x="5606" y="5216"/>
              <a:ext cx="0"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10"/>
            <p:cNvSpPr>
              <a:spLocks noChangeShapeType="1"/>
            </p:cNvSpPr>
            <p:nvPr/>
          </p:nvSpPr>
          <p:spPr bwMode="auto">
            <a:xfrm>
              <a:off x="5729" y="4302"/>
              <a:ext cx="947" cy="8"/>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1"/>
            <p:cNvSpPr>
              <a:spLocks noChangeShapeType="1"/>
            </p:cNvSpPr>
            <p:nvPr/>
          </p:nvSpPr>
          <p:spPr bwMode="auto">
            <a:xfrm>
              <a:off x="4519" y="4371"/>
              <a:ext cx="0" cy="26"/>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2"/>
            <p:cNvSpPr>
              <a:spLocks noChangeShapeType="1"/>
            </p:cNvSpPr>
            <p:nvPr/>
          </p:nvSpPr>
          <p:spPr bwMode="auto">
            <a:xfrm>
              <a:off x="5728" y="4306"/>
              <a:ext cx="1" cy="899"/>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13"/>
            <p:cNvSpPr>
              <a:spLocks noChangeShapeType="1"/>
            </p:cNvSpPr>
            <p:nvPr/>
          </p:nvSpPr>
          <p:spPr bwMode="auto">
            <a:xfrm>
              <a:off x="5532" y="4323"/>
              <a:ext cx="0" cy="882"/>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14"/>
            <p:cNvSpPr>
              <a:spLocks noChangeShapeType="1"/>
            </p:cNvSpPr>
            <p:nvPr/>
          </p:nvSpPr>
          <p:spPr bwMode="auto">
            <a:xfrm>
              <a:off x="5692" y="178"/>
              <a:ext cx="1105" cy="98"/>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15"/>
            <p:cNvSpPr>
              <a:spLocks noChangeShapeType="1"/>
            </p:cNvSpPr>
            <p:nvPr/>
          </p:nvSpPr>
          <p:spPr bwMode="auto">
            <a:xfrm>
              <a:off x="4687" y="376"/>
              <a:ext cx="0" cy="96"/>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6"/>
            <p:cNvSpPr>
              <a:spLocks noChangeShapeType="1"/>
            </p:cNvSpPr>
            <p:nvPr/>
          </p:nvSpPr>
          <p:spPr bwMode="auto">
            <a:xfrm>
              <a:off x="8291" y="4340"/>
              <a:ext cx="9" cy="778"/>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7"/>
            <p:cNvSpPr>
              <a:spLocks noChangeShapeType="1"/>
            </p:cNvSpPr>
            <p:nvPr/>
          </p:nvSpPr>
          <p:spPr bwMode="auto">
            <a:xfrm>
              <a:off x="4098" y="4407"/>
              <a:ext cx="0" cy="719"/>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18"/>
            <p:cNvSpPr>
              <a:spLocks noChangeShapeType="1"/>
            </p:cNvSpPr>
            <p:nvPr/>
          </p:nvSpPr>
          <p:spPr bwMode="auto">
            <a:xfrm>
              <a:off x="4609" y="5146"/>
              <a:ext cx="78" cy="0"/>
            </a:xfrm>
            <a:prstGeom prst="line">
              <a:avLst/>
            </a:prstGeom>
            <a:noFill/>
            <a:ln w="2984">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Line 19"/>
            <p:cNvSpPr>
              <a:spLocks noChangeShapeType="1"/>
            </p:cNvSpPr>
            <p:nvPr/>
          </p:nvSpPr>
          <p:spPr bwMode="auto">
            <a:xfrm>
              <a:off x="4916" y="5174"/>
              <a:ext cx="78"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Line 20"/>
            <p:cNvSpPr>
              <a:spLocks noChangeShapeType="1"/>
            </p:cNvSpPr>
            <p:nvPr/>
          </p:nvSpPr>
          <p:spPr bwMode="auto">
            <a:xfrm>
              <a:off x="6788" y="5177"/>
              <a:ext cx="9"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21"/>
            <p:cNvSpPr>
              <a:spLocks noChangeShapeType="1"/>
            </p:cNvSpPr>
            <p:nvPr/>
          </p:nvSpPr>
          <p:spPr bwMode="auto">
            <a:xfrm>
              <a:off x="7388" y="5135"/>
              <a:ext cx="0" cy="0"/>
            </a:xfrm>
            <a:prstGeom prst="line">
              <a:avLst/>
            </a:prstGeom>
            <a:noFill/>
            <a:ln w="2984">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22"/>
            <p:cNvSpPr>
              <a:spLocks noChangeShapeType="1"/>
            </p:cNvSpPr>
            <p:nvPr/>
          </p:nvSpPr>
          <p:spPr bwMode="auto">
            <a:xfrm>
              <a:off x="7307" y="328"/>
              <a:ext cx="0" cy="76"/>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23"/>
            <p:cNvSpPr>
              <a:spLocks noChangeShapeType="1"/>
            </p:cNvSpPr>
            <p:nvPr/>
          </p:nvSpPr>
          <p:spPr bwMode="auto">
            <a:xfrm>
              <a:off x="7098" y="411"/>
              <a:ext cx="0"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4"/>
            <p:cNvSpPr>
              <a:spLocks noChangeShapeType="1"/>
            </p:cNvSpPr>
            <p:nvPr/>
          </p:nvSpPr>
          <p:spPr bwMode="auto">
            <a:xfrm>
              <a:off x="7088" y="5104"/>
              <a:ext cx="0" cy="0"/>
            </a:xfrm>
            <a:prstGeom prst="line">
              <a:avLst/>
            </a:prstGeom>
            <a:noFill/>
            <a:ln w="2984">
              <a:solidFill>
                <a:srgbClr val="010101"/>
              </a:solidFill>
              <a:prstDash val="dot"/>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25"/>
            <p:cNvSpPr>
              <a:spLocks noChangeShapeType="1"/>
            </p:cNvSpPr>
            <p:nvPr/>
          </p:nvSpPr>
          <p:spPr bwMode="auto">
            <a:xfrm>
              <a:off x="7331" y="330"/>
              <a:ext cx="996" cy="94"/>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6"/>
            <p:cNvSpPr>
              <a:spLocks noChangeShapeType="1"/>
            </p:cNvSpPr>
            <p:nvPr/>
          </p:nvSpPr>
          <p:spPr bwMode="auto">
            <a:xfrm>
              <a:off x="4696" y="372"/>
              <a:ext cx="193" cy="6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7"/>
            <p:cNvSpPr>
              <a:spLocks noChangeShapeType="1"/>
            </p:cNvSpPr>
            <p:nvPr/>
          </p:nvSpPr>
          <p:spPr bwMode="auto">
            <a:xfrm>
              <a:off x="5694" y="174"/>
              <a:ext cx="0" cy="14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28"/>
            <p:cNvSpPr>
              <a:spLocks noChangeShapeType="1"/>
            </p:cNvSpPr>
            <p:nvPr/>
          </p:nvSpPr>
          <p:spPr bwMode="auto">
            <a:xfrm>
              <a:off x="4891" y="426"/>
              <a:ext cx="97"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29"/>
            <p:cNvSpPr>
              <a:spLocks noChangeShapeType="1"/>
            </p:cNvSpPr>
            <p:nvPr/>
          </p:nvSpPr>
          <p:spPr bwMode="auto">
            <a:xfrm>
              <a:off x="4808" y="5103"/>
              <a:ext cx="77" cy="0"/>
            </a:xfrm>
            <a:prstGeom prst="line">
              <a:avLst/>
            </a:prstGeom>
            <a:noFill/>
            <a:ln w="2984">
              <a:solidFill>
                <a:srgbClr val="010101"/>
              </a:solidFill>
              <a:prstDash val="dot"/>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0"/>
            <p:cNvSpPr>
              <a:spLocks noChangeShapeType="1"/>
            </p:cNvSpPr>
            <p:nvPr/>
          </p:nvSpPr>
          <p:spPr bwMode="auto">
            <a:xfrm>
              <a:off x="5530" y="4318"/>
              <a:ext cx="0" cy="41"/>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1"/>
            <p:cNvSpPr>
              <a:spLocks noChangeShapeType="1"/>
            </p:cNvSpPr>
            <p:nvPr/>
          </p:nvSpPr>
          <p:spPr bwMode="auto">
            <a:xfrm>
              <a:off x="4538" y="4377"/>
              <a:ext cx="0" cy="779"/>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32"/>
            <p:cNvSpPr>
              <a:spLocks noChangeShapeType="1"/>
            </p:cNvSpPr>
            <p:nvPr/>
          </p:nvSpPr>
          <p:spPr bwMode="auto">
            <a:xfrm>
              <a:off x="6688" y="4317"/>
              <a:ext cx="0" cy="864"/>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33"/>
            <p:cNvSpPr>
              <a:spLocks noChangeShapeType="1"/>
            </p:cNvSpPr>
            <p:nvPr/>
          </p:nvSpPr>
          <p:spPr bwMode="auto">
            <a:xfrm>
              <a:off x="5006" y="4367"/>
              <a:ext cx="0" cy="815"/>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34"/>
            <p:cNvSpPr>
              <a:spLocks noChangeShapeType="1"/>
            </p:cNvSpPr>
            <p:nvPr/>
          </p:nvSpPr>
          <p:spPr bwMode="auto">
            <a:xfrm>
              <a:off x="4710" y="4386"/>
              <a:ext cx="73" cy="23"/>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Line 35"/>
            <p:cNvSpPr>
              <a:spLocks noChangeShapeType="1"/>
            </p:cNvSpPr>
            <p:nvPr/>
          </p:nvSpPr>
          <p:spPr bwMode="auto">
            <a:xfrm>
              <a:off x="4690" y="4377"/>
              <a:ext cx="0" cy="779"/>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Line 36"/>
            <p:cNvSpPr>
              <a:spLocks noChangeShapeType="1"/>
            </p:cNvSpPr>
            <p:nvPr/>
          </p:nvSpPr>
          <p:spPr bwMode="auto">
            <a:xfrm>
              <a:off x="7453" y="4318"/>
              <a:ext cx="838" cy="1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37"/>
            <p:cNvSpPr>
              <a:spLocks noChangeShapeType="1"/>
            </p:cNvSpPr>
            <p:nvPr/>
          </p:nvSpPr>
          <p:spPr bwMode="auto">
            <a:xfrm>
              <a:off x="7451" y="4324"/>
              <a:ext cx="12" cy="824"/>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Line 38"/>
            <p:cNvSpPr>
              <a:spLocks noChangeShapeType="1"/>
            </p:cNvSpPr>
            <p:nvPr/>
          </p:nvSpPr>
          <p:spPr bwMode="auto">
            <a:xfrm>
              <a:off x="7307" y="4326"/>
              <a:ext cx="11" cy="825"/>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39"/>
            <p:cNvSpPr>
              <a:spLocks noChangeShapeType="1"/>
            </p:cNvSpPr>
            <p:nvPr/>
          </p:nvSpPr>
          <p:spPr bwMode="auto">
            <a:xfrm>
              <a:off x="7283" y="4326"/>
              <a:ext cx="0" cy="15"/>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Line 40"/>
            <p:cNvSpPr>
              <a:spLocks noChangeShapeType="1"/>
            </p:cNvSpPr>
            <p:nvPr/>
          </p:nvSpPr>
          <p:spPr bwMode="auto">
            <a:xfrm>
              <a:off x="7006" y="4347"/>
              <a:ext cx="0"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Line 41"/>
            <p:cNvSpPr>
              <a:spLocks noChangeShapeType="1"/>
            </p:cNvSpPr>
            <p:nvPr/>
          </p:nvSpPr>
          <p:spPr bwMode="auto">
            <a:xfrm>
              <a:off x="7159" y="4340"/>
              <a:ext cx="10" cy="768"/>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42"/>
            <p:cNvSpPr>
              <a:spLocks noChangeShapeType="1"/>
            </p:cNvSpPr>
            <p:nvPr/>
          </p:nvSpPr>
          <p:spPr bwMode="auto">
            <a:xfrm>
              <a:off x="7014" y="4347"/>
              <a:ext cx="10" cy="757"/>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43"/>
            <p:cNvSpPr>
              <a:spLocks noChangeShapeType="1"/>
            </p:cNvSpPr>
            <p:nvPr/>
          </p:nvSpPr>
          <p:spPr bwMode="auto">
            <a:xfrm>
              <a:off x="4787" y="4415"/>
              <a:ext cx="0" cy="683"/>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Line 44"/>
            <p:cNvSpPr>
              <a:spLocks noChangeShapeType="1"/>
            </p:cNvSpPr>
            <p:nvPr/>
          </p:nvSpPr>
          <p:spPr bwMode="auto">
            <a:xfrm>
              <a:off x="7865" y="4334"/>
              <a:ext cx="11" cy="752"/>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45"/>
            <p:cNvSpPr>
              <a:spLocks noChangeShapeType="1"/>
            </p:cNvSpPr>
            <p:nvPr/>
          </p:nvSpPr>
          <p:spPr bwMode="auto">
            <a:xfrm>
              <a:off x="7751" y="4330"/>
              <a:ext cx="1" cy="756"/>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Line 46"/>
            <p:cNvSpPr>
              <a:spLocks noChangeShapeType="1"/>
            </p:cNvSpPr>
            <p:nvPr/>
          </p:nvSpPr>
          <p:spPr bwMode="auto">
            <a:xfrm>
              <a:off x="7801" y="4340"/>
              <a:ext cx="12" cy="751"/>
            </a:xfrm>
            <a:prstGeom prst="line">
              <a:avLst/>
            </a:prstGeom>
            <a:noFill/>
            <a:ln w="2984">
              <a:solidFill>
                <a:srgbClr val="010101"/>
              </a:solidFill>
              <a:prstDash val="dot"/>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47"/>
            <p:cNvSpPr>
              <a:spLocks noChangeShapeType="1"/>
            </p:cNvSpPr>
            <p:nvPr/>
          </p:nvSpPr>
          <p:spPr bwMode="auto">
            <a:xfrm>
              <a:off x="6182" y="4373"/>
              <a:ext cx="9" cy="718"/>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48"/>
            <p:cNvSpPr>
              <a:spLocks noChangeShapeType="1"/>
            </p:cNvSpPr>
            <p:nvPr/>
          </p:nvSpPr>
          <p:spPr bwMode="auto">
            <a:xfrm>
              <a:off x="6066" y="4376"/>
              <a:ext cx="1" cy="71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Line 49"/>
            <p:cNvSpPr>
              <a:spLocks noChangeShapeType="1"/>
            </p:cNvSpPr>
            <p:nvPr/>
          </p:nvSpPr>
          <p:spPr bwMode="auto">
            <a:xfrm>
              <a:off x="6119" y="4379"/>
              <a:ext cx="9" cy="712"/>
            </a:xfrm>
            <a:prstGeom prst="line">
              <a:avLst/>
            </a:prstGeom>
            <a:noFill/>
            <a:ln w="2984">
              <a:solidFill>
                <a:srgbClr val="010101"/>
              </a:solidFill>
              <a:prstDash val="dot"/>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50"/>
            <p:cNvSpPr>
              <a:spLocks noChangeShapeType="1"/>
            </p:cNvSpPr>
            <p:nvPr/>
          </p:nvSpPr>
          <p:spPr bwMode="auto">
            <a:xfrm>
              <a:off x="5057" y="4384"/>
              <a:ext cx="0" cy="791"/>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Line 51"/>
            <p:cNvSpPr>
              <a:spLocks noChangeShapeType="1"/>
            </p:cNvSpPr>
            <p:nvPr/>
          </p:nvSpPr>
          <p:spPr bwMode="auto">
            <a:xfrm>
              <a:off x="4487" y="4373"/>
              <a:ext cx="0" cy="735"/>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Line 52"/>
            <p:cNvSpPr>
              <a:spLocks noChangeShapeType="1"/>
            </p:cNvSpPr>
            <p:nvPr/>
          </p:nvSpPr>
          <p:spPr bwMode="auto">
            <a:xfrm>
              <a:off x="4849" y="4432"/>
              <a:ext cx="0" cy="666"/>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Line 53"/>
            <p:cNvSpPr>
              <a:spLocks noChangeShapeType="1"/>
            </p:cNvSpPr>
            <p:nvPr/>
          </p:nvSpPr>
          <p:spPr bwMode="auto">
            <a:xfrm>
              <a:off x="4849" y="4430"/>
              <a:ext cx="64"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54"/>
            <p:cNvSpPr>
              <a:spLocks noChangeShapeType="1"/>
            </p:cNvSpPr>
            <p:nvPr/>
          </p:nvSpPr>
          <p:spPr bwMode="auto">
            <a:xfrm>
              <a:off x="4768" y="5096"/>
              <a:ext cx="72" cy="1"/>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55"/>
            <p:cNvSpPr>
              <a:spLocks noChangeShapeType="1"/>
            </p:cNvSpPr>
            <p:nvPr/>
          </p:nvSpPr>
          <p:spPr bwMode="auto">
            <a:xfrm>
              <a:off x="7740" y="5085"/>
              <a:ext cx="150" cy="0"/>
            </a:xfrm>
            <a:prstGeom prst="line">
              <a:avLst/>
            </a:prstGeom>
            <a:noFill/>
            <a:ln w="9728">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56"/>
            <p:cNvSpPr>
              <a:spLocks noChangeShapeType="1"/>
            </p:cNvSpPr>
            <p:nvPr/>
          </p:nvSpPr>
          <p:spPr bwMode="auto">
            <a:xfrm>
              <a:off x="8300" y="5108"/>
              <a:ext cx="0"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Line 57"/>
            <p:cNvSpPr>
              <a:spLocks noChangeShapeType="1"/>
            </p:cNvSpPr>
            <p:nvPr/>
          </p:nvSpPr>
          <p:spPr bwMode="auto">
            <a:xfrm>
              <a:off x="4080" y="5112"/>
              <a:ext cx="389" cy="2"/>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Line 58"/>
            <p:cNvSpPr>
              <a:spLocks noChangeShapeType="1"/>
            </p:cNvSpPr>
            <p:nvPr/>
          </p:nvSpPr>
          <p:spPr bwMode="auto">
            <a:xfrm>
              <a:off x="7014" y="5102"/>
              <a:ext cx="154" cy="1"/>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59"/>
            <p:cNvSpPr>
              <a:spLocks noChangeShapeType="1"/>
            </p:cNvSpPr>
            <p:nvPr/>
          </p:nvSpPr>
          <p:spPr bwMode="auto">
            <a:xfrm>
              <a:off x="7481" y="5092"/>
              <a:ext cx="275"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60"/>
            <p:cNvSpPr>
              <a:spLocks noChangeShapeType="1"/>
            </p:cNvSpPr>
            <p:nvPr/>
          </p:nvSpPr>
          <p:spPr bwMode="auto">
            <a:xfrm>
              <a:off x="7176" y="5102"/>
              <a:ext cx="137"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61"/>
            <p:cNvSpPr>
              <a:spLocks noChangeShapeType="1"/>
            </p:cNvSpPr>
            <p:nvPr/>
          </p:nvSpPr>
          <p:spPr bwMode="auto">
            <a:xfrm>
              <a:off x="6057" y="5096"/>
              <a:ext cx="140" cy="0"/>
            </a:xfrm>
            <a:prstGeom prst="line">
              <a:avLst/>
            </a:prstGeom>
            <a:noFill/>
            <a:ln w="9728">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62"/>
            <p:cNvSpPr>
              <a:spLocks noChangeShapeType="1"/>
            </p:cNvSpPr>
            <p:nvPr/>
          </p:nvSpPr>
          <p:spPr bwMode="auto">
            <a:xfrm>
              <a:off x="6688" y="5152"/>
              <a:ext cx="0"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63"/>
            <p:cNvSpPr>
              <a:spLocks noChangeShapeType="1"/>
            </p:cNvSpPr>
            <p:nvPr/>
          </p:nvSpPr>
          <p:spPr bwMode="auto">
            <a:xfrm>
              <a:off x="6082" y="5096"/>
              <a:ext cx="0" cy="21"/>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64"/>
            <p:cNvSpPr>
              <a:spLocks noChangeShapeType="1"/>
            </p:cNvSpPr>
            <p:nvPr/>
          </p:nvSpPr>
          <p:spPr bwMode="auto">
            <a:xfrm>
              <a:off x="5520" y="5141"/>
              <a:ext cx="0" cy="27"/>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65"/>
            <p:cNvSpPr>
              <a:spLocks noChangeShapeType="1"/>
            </p:cNvSpPr>
            <p:nvPr/>
          </p:nvSpPr>
          <p:spPr bwMode="auto">
            <a:xfrm>
              <a:off x="6524" y="4356"/>
              <a:ext cx="11" cy="774"/>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Line 66"/>
            <p:cNvSpPr>
              <a:spLocks noChangeShapeType="1"/>
            </p:cNvSpPr>
            <p:nvPr/>
          </p:nvSpPr>
          <p:spPr bwMode="auto">
            <a:xfrm>
              <a:off x="6688" y="4347"/>
              <a:ext cx="0"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Line 67"/>
            <p:cNvSpPr>
              <a:spLocks noChangeShapeType="1"/>
            </p:cNvSpPr>
            <p:nvPr/>
          </p:nvSpPr>
          <p:spPr bwMode="auto">
            <a:xfrm>
              <a:off x="6470" y="4344"/>
              <a:ext cx="11" cy="774"/>
            </a:xfrm>
            <a:prstGeom prst="line">
              <a:avLst/>
            </a:prstGeom>
            <a:noFill/>
            <a:ln w="2984">
              <a:solidFill>
                <a:srgbClr val="010101"/>
              </a:solidFill>
              <a:prstDash val="dot"/>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68"/>
            <p:cNvSpPr>
              <a:spLocks noChangeShapeType="1"/>
            </p:cNvSpPr>
            <p:nvPr/>
          </p:nvSpPr>
          <p:spPr bwMode="auto">
            <a:xfrm>
              <a:off x="7014" y="5102"/>
              <a:ext cx="0" cy="1"/>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69"/>
            <p:cNvSpPr>
              <a:spLocks noChangeShapeType="1"/>
            </p:cNvSpPr>
            <p:nvPr/>
          </p:nvSpPr>
          <p:spPr bwMode="auto">
            <a:xfrm>
              <a:off x="6688" y="5102"/>
              <a:ext cx="0" cy="1"/>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Line 70"/>
            <p:cNvSpPr>
              <a:spLocks noChangeShapeType="1"/>
            </p:cNvSpPr>
            <p:nvPr/>
          </p:nvSpPr>
          <p:spPr bwMode="auto">
            <a:xfrm>
              <a:off x="6544" y="4356"/>
              <a:ext cx="9" cy="774"/>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71"/>
            <p:cNvSpPr>
              <a:spLocks noChangeShapeType="1"/>
            </p:cNvSpPr>
            <p:nvPr/>
          </p:nvSpPr>
          <p:spPr bwMode="auto">
            <a:xfrm>
              <a:off x="6688" y="4317"/>
              <a:ext cx="0" cy="23"/>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Line 72"/>
            <p:cNvSpPr>
              <a:spLocks noChangeShapeType="1"/>
            </p:cNvSpPr>
            <p:nvPr/>
          </p:nvSpPr>
          <p:spPr bwMode="auto">
            <a:xfrm>
              <a:off x="5012" y="4373"/>
              <a:ext cx="516"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Line 73"/>
            <p:cNvSpPr>
              <a:spLocks noChangeShapeType="1"/>
            </p:cNvSpPr>
            <p:nvPr/>
          </p:nvSpPr>
          <p:spPr bwMode="auto">
            <a:xfrm>
              <a:off x="5737" y="4373"/>
              <a:ext cx="335" cy="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Line 74"/>
            <p:cNvSpPr>
              <a:spLocks noChangeShapeType="1"/>
            </p:cNvSpPr>
            <p:nvPr/>
          </p:nvSpPr>
          <p:spPr bwMode="auto">
            <a:xfrm>
              <a:off x="6209" y="4373"/>
              <a:ext cx="335" cy="1"/>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Line 75"/>
            <p:cNvSpPr>
              <a:spLocks noChangeShapeType="1"/>
            </p:cNvSpPr>
            <p:nvPr/>
          </p:nvSpPr>
          <p:spPr bwMode="auto">
            <a:xfrm>
              <a:off x="4777" y="5096"/>
              <a:ext cx="0" cy="56"/>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Line 76"/>
            <p:cNvSpPr>
              <a:spLocks noChangeShapeType="1"/>
            </p:cNvSpPr>
            <p:nvPr/>
          </p:nvSpPr>
          <p:spPr bwMode="auto">
            <a:xfrm>
              <a:off x="4859" y="5096"/>
              <a:ext cx="63" cy="1"/>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Line 77"/>
            <p:cNvSpPr>
              <a:spLocks noChangeShapeType="1"/>
            </p:cNvSpPr>
            <p:nvPr/>
          </p:nvSpPr>
          <p:spPr bwMode="auto">
            <a:xfrm>
              <a:off x="4460" y="5108"/>
              <a:ext cx="72" cy="10"/>
            </a:xfrm>
            <a:prstGeom prst="line">
              <a:avLst/>
            </a:prstGeom>
            <a:noFill/>
            <a:ln w="896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98" name="Picture 78"/>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763" y="235"/>
              <a:ext cx="988" cy="4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0" name="Freeform 79"/>
            <p:cNvSpPr>
              <a:spLocks/>
            </p:cNvSpPr>
            <p:nvPr/>
          </p:nvSpPr>
          <p:spPr bwMode="auto">
            <a:xfrm>
              <a:off x="5763" y="234"/>
              <a:ext cx="988" cy="418"/>
            </a:xfrm>
            <a:custGeom>
              <a:avLst/>
              <a:gdLst>
                <a:gd name="T0" fmla="+- 0 5764 5764"/>
                <a:gd name="T1" fmla="*/ T0 w 988"/>
                <a:gd name="T2" fmla="+- 0 234 234"/>
                <a:gd name="T3" fmla="*/ 234 h 418"/>
                <a:gd name="T4" fmla="+- 0 6751 5764"/>
                <a:gd name="T5" fmla="*/ T4 w 988"/>
                <a:gd name="T6" fmla="+- 0 320 234"/>
                <a:gd name="T7" fmla="*/ 320 h 418"/>
                <a:gd name="T8" fmla="+- 0 6751 5764"/>
                <a:gd name="T9" fmla="*/ T8 w 988"/>
                <a:gd name="T10" fmla="+- 0 652 234"/>
                <a:gd name="T11" fmla="*/ 652 h 418"/>
                <a:gd name="T12" fmla="+- 0 5764 5764"/>
                <a:gd name="T13" fmla="*/ T12 w 988"/>
                <a:gd name="T14" fmla="+- 0 579 234"/>
                <a:gd name="T15" fmla="*/ 579 h 418"/>
                <a:gd name="T16" fmla="+- 0 5764 5764"/>
                <a:gd name="T17" fmla="*/ T16 w 988"/>
                <a:gd name="T18" fmla="+- 0 234 234"/>
                <a:gd name="T19" fmla="*/ 234 h 418"/>
              </a:gdLst>
              <a:ahLst/>
              <a:cxnLst>
                <a:cxn ang="0">
                  <a:pos x="T1" y="T3"/>
                </a:cxn>
                <a:cxn ang="0">
                  <a:pos x="T5" y="T7"/>
                </a:cxn>
                <a:cxn ang="0">
                  <a:pos x="T9" y="T11"/>
                </a:cxn>
                <a:cxn ang="0">
                  <a:pos x="T13" y="T15"/>
                </a:cxn>
                <a:cxn ang="0">
                  <a:pos x="T17" y="T19"/>
                </a:cxn>
              </a:cxnLst>
              <a:rect l="0" t="0" r="r" b="b"/>
              <a:pathLst>
                <a:path w="988" h="418">
                  <a:moveTo>
                    <a:pt x="0" y="0"/>
                  </a:moveTo>
                  <a:lnTo>
                    <a:pt x="987" y="86"/>
                  </a:lnTo>
                  <a:lnTo>
                    <a:pt x="987" y="418"/>
                  </a:lnTo>
                  <a:lnTo>
                    <a:pt x="0" y="345"/>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00" name="Picture 80"/>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376" y="377"/>
              <a:ext cx="887" cy="4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 name="Freeform 81"/>
            <p:cNvSpPr>
              <a:spLocks/>
            </p:cNvSpPr>
            <p:nvPr/>
          </p:nvSpPr>
          <p:spPr bwMode="auto">
            <a:xfrm>
              <a:off x="7376" y="376"/>
              <a:ext cx="887" cy="418"/>
            </a:xfrm>
            <a:custGeom>
              <a:avLst/>
              <a:gdLst>
                <a:gd name="T0" fmla="+- 0 7376 7376"/>
                <a:gd name="T1" fmla="*/ T0 w 887"/>
                <a:gd name="T2" fmla="+- 0 376 376"/>
                <a:gd name="T3" fmla="*/ 376 h 418"/>
                <a:gd name="T4" fmla="+- 0 8263 7376"/>
                <a:gd name="T5" fmla="*/ T4 w 887"/>
                <a:gd name="T6" fmla="+- 0 460 376"/>
                <a:gd name="T7" fmla="*/ 460 h 418"/>
                <a:gd name="T8" fmla="+- 0 8263 7376"/>
                <a:gd name="T9" fmla="*/ T8 w 887"/>
                <a:gd name="T10" fmla="+- 0 794 376"/>
                <a:gd name="T11" fmla="*/ 794 h 418"/>
                <a:gd name="T12" fmla="+- 0 7376 7376"/>
                <a:gd name="T13" fmla="*/ T12 w 887"/>
                <a:gd name="T14" fmla="+- 0 720 376"/>
                <a:gd name="T15" fmla="*/ 720 h 418"/>
                <a:gd name="T16" fmla="+- 0 7376 7376"/>
                <a:gd name="T17" fmla="*/ T16 w 887"/>
                <a:gd name="T18" fmla="+- 0 376 376"/>
                <a:gd name="T19" fmla="*/ 376 h 418"/>
              </a:gdLst>
              <a:ahLst/>
              <a:cxnLst>
                <a:cxn ang="0">
                  <a:pos x="T1" y="T3"/>
                </a:cxn>
                <a:cxn ang="0">
                  <a:pos x="T5" y="T7"/>
                </a:cxn>
                <a:cxn ang="0">
                  <a:pos x="T9" y="T11"/>
                </a:cxn>
                <a:cxn ang="0">
                  <a:pos x="T13" y="T15"/>
                </a:cxn>
                <a:cxn ang="0">
                  <a:pos x="T17" y="T19"/>
                </a:cxn>
              </a:cxnLst>
              <a:rect l="0" t="0" r="r" b="b"/>
              <a:pathLst>
                <a:path w="887" h="418">
                  <a:moveTo>
                    <a:pt x="0" y="0"/>
                  </a:moveTo>
                  <a:lnTo>
                    <a:pt x="887" y="84"/>
                  </a:lnTo>
                  <a:lnTo>
                    <a:pt x="887" y="418"/>
                  </a:lnTo>
                  <a:lnTo>
                    <a:pt x="0" y="344"/>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02" name="Picture 8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746" y="755"/>
              <a:ext cx="969" cy="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 name="Freeform 83"/>
            <p:cNvSpPr>
              <a:spLocks/>
            </p:cNvSpPr>
            <p:nvPr/>
          </p:nvSpPr>
          <p:spPr bwMode="auto">
            <a:xfrm>
              <a:off x="5746" y="754"/>
              <a:ext cx="969" cy="435"/>
            </a:xfrm>
            <a:custGeom>
              <a:avLst/>
              <a:gdLst>
                <a:gd name="T0" fmla="+- 0 5747 5747"/>
                <a:gd name="T1" fmla="*/ T0 w 969"/>
                <a:gd name="T2" fmla="+- 0 754 754"/>
                <a:gd name="T3" fmla="*/ 754 h 435"/>
                <a:gd name="T4" fmla="+- 0 6715 5747"/>
                <a:gd name="T5" fmla="*/ T4 w 969"/>
                <a:gd name="T6" fmla="+- 0 833 754"/>
                <a:gd name="T7" fmla="*/ 833 h 435"/>
                <a:gd name="T8" fmla="+- 0 6715 5747"/>
                <a:gd name="T9" fmla="*/ T8 w 969"/>
                <a:gd name="T10" fmla="+- 0 1188 754"/>
                <a:gd name="T11" fmla="*/ 1188 h 435"/>
                <a:gd name="T12" fmla="+- 0 5747 5747"/>
                <a:gd name="T13" fmla="*/ T12 w 969"/>
                <a:gd name="T14" fmla="+- 0 1121 754"/>
                <a:gd name="T15" fmla="*/ 1121 h 435"/>
                <a:gd name="T16" fmla="+- 0 5747 5747"/>
                <a:gd name="T17" fmla="*/ T16 w 969"/>
                <a:gd name="T18" fmla="+- 0 754 754"/>
                <a:gd name="T19" fmla="*/ 754 h 435"/>
              </a:gdLst>
              <a:ahLst/>
              <a:cxnLst>
                <a:cxn ang="0">
                  <a:pos x="T1" y="T3"/>
                </a:cxn>
                <a:cxn ang="0">
                  <a:pos x="T5" y="T7"/>
                </a:cxn>
                <a:cxn ang="0">
                  <a:pos x="T9" y="T11"/>
                </a:cxn>
                <a:cxn ang="0">
                  <a:pos x="T13" y="T15"/>
                </a:cxn>
                <a:cxn ang="0">
                  <a:pos x="T17" y="T19"/>
                </a:cxn>
              </a:cxnLst>
              <a:rect l="0" t="0" r="r" b="b"/>
              <a:pathLst>
                <a:path w="969" h="435">
                  <a:moveTo>
                    <a:pt x="0" y="0"/>
                  </a:moveTo>
                  <a:lnTo>
                    <a:pt x="968" y="79"/>
                  </a:lnTo>
                  <a:lnTo>
                    <a:pt x="968" y="434"/>
                  </a:lnTo>
                  <a:lnTo>
                    <a:pt x="0" y="367"/>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04" name="Picture 84"/>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7394" y="887"/>
              <a:ext cx="869" cy="3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3" name="Freeform 85"/>
            <p:cNvSpPr>
              <a:spLocks/>
            </p:cNvSpPr>
            <p:nvPr/>
          </p:nvSpPr>
          <p:spPr bwMode="auto">
            <a:xfrm>
              <a:off x="7394" y="883"/>
              <a:ext cx="869" cy="384"/>
            </a:xfrm>
            <a:custGeom>
              <a:avLst/>
              <a:gdLst>
                <a:gd name="T0" fmla="+- 0 7394 7394"/>
                <a:gd name="T1" fmla="*/ T0 w 869"/>
                <a:gd name="T2" fmla="+- 0 884 884"/>
                <a:gd name="T3" fmla="*/ 884 h 384"/>
                <a:gd name="T4" fmla="+- 0 7394 7394"/>
                <a:gd name="T5" fmla="*/ T4 w 869"/>
                <a:gd name="T6" fmla="+- 0 1217 884"/>
                <a:gd name="T7" fmla="*/ 1217 h 384"/>
                <a:gd name="T8" fmla="+- 0 8263 7394"/>
                <a:gd name="T9" fmla="*/ T8 w 869"/>
                <a:gd name="T10" fmla="+- 0 1268 884"/>
                <a:gd name="T11" fmla="*/ 1268 h 384"/>
                <a:gd name="T12" fmla="+- 0 8255 7394"/>
                <a:gd name="T13" fmla="*/ T12 w 869"/>
                <a:gd name="T14" fmla="+- 0 952 884"/>
                <a:gd name="T15" fmla="*/ 952 h 384"/>
                <a:gd name="T16" fmla="+- 0 7394 7394"/>
                <a:gd name="T17" fmla="*/ T16 w 869"/>
                <a:gd name="T18" fmla="+- 0 884 884"/>
                <a:gd name="T19" fmla="*/ 884 h 384"/>
              </a:gdLst>
              <a:ahLst/>
              <a:cxnLst>
                <a:cxn ang="0">
                  <a:pos x="T1" y="T3"/>
                </a:cxn>
                <a:cxn ang="0">
                  <a:pos x="T5" y="T7"/>
                </a:cxn>
                <a:cxn ang="0">
                  <a:pos x="T9" y="T11"/>
                </a:cxn>
                <a:cxn ang="0">
                  <a:pos x="T13" y="T15"/>
                </a:cxn>
                <a:cxn ang="0">
                  <a:pos x="T17" y="T19"/>
                </a:cxn>
              </a:cxnLst>
              <a:rect l="0" t="0" r="r" b="b"/>
              <a:pathLst>
                <a:path w="869" h="384">
                  <a:moveTo>
                    <a:pt x="0" y="0"/>
                  </a:moveTo>
                  <a:lnTo>
                    <a:pt x="0" y="333"/>
                  </a:lnTo>
                  <a:lnTo>
                    <a:pt x="869" y="384"/>
                  </a:lnTo>
                  <a:lnTo>
                    <a:pt x="861" y="68"/>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06" name="Picture 86"/>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5746" y="1313"/>
              <a:ext cx="959" cy="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4" name="Freeform 87"/>
            <p:cNvSpPr>
              <a:spLocks/>
            </p:cNvSpPr>
            <p:nvPr/>
          </p:nvSpPr>
          <p:spPr bwMode="auto">
            <a:xfrm>
              <a:off x="5746" y="1301"/>
              <a:ext cx="959" cy="436"/>
            </a:xfrm>
            <a:custGeom>
              <a:avLst/>
              <a:gdLst>
                <a:gd name="T0" fmla="+- 0 5765 5747"/>
                <a:gd name="T1" fmla="*/ T0 w 959"/>
                <a:gd name="T2" fmla="+- 0 1301 1301"/>
                <a:gd name="T3" fmla="*/ 1301 h 436"/>
                <a:gd name="T4" fmla="+- 0 6706 5747"/>
                <a:gd name="T5" fmla="*/ T4 w 959"/>
                <a:gd name="T6" fmla="+- 0 1358 1301"/>
                <a:gd name="T7" fmla="*/ 1358 h 436"/>
                <a:gd name="T8" fmla="+- 0 6706 5747"/>
                <a:gd name="T9" fmla="*/ T8 w 959"/>
                <a:gd name="T10" fmla="+- 0 1737 1301"/>
                <a:gd name="T11" fmla="*/ 1737 h 436"/>
                <a:gd name="T12" fmla="+- 0 5747 5747"/>
                <a:gd name="T13" fmla="*/ T12 w 959"/>
                <a:gd name="T14" fmla="+- 0 1685 1301"/>
                <a:gd name="T15" fmla="*/ 1685 h 436"/>
                <a:gd name="T16" fmla="+- 0 5765 5747"/>
                <a:gd name="T17" fmla="*/ T16 w 959"/>
                <a:gd name="T18" fmla="+- 0 1301 1301"/>
                <a:gd name="T19" fmla="*/ 1301 h 436"/>
              </a:gdLst>
              <a:ahLst/>
              <a:cxnLst>
                <a:cxn ang="0">
                  <a:pos x="T1" y="T3"/>
                </a:cxn>
                <a:cxn ang="0">
                  <a:pos x="T5" y="T7"/>
                </a:cxn>
                <a:cxn ang="0">
                  <a:pos x="T9" y="T11"/>
                </a:cxn>
                <a:cxn ang="0">
                  <a:pos x="T13" y="T15"/>
                </a:cxn>
                <a:cxn ang="0">
                  <a:pos x="T17" y="T19"/>
                </a:cxn>
              </a:cxnLst>
              <a:rect l="0" t="0" r="r" b="b"/>
              <a:pathLst>
                <a:path w="959" h="436">
                  <a:moveTo>
                    <a:pt x="18" y="0"/>
                  </a:moveTo>
                  <a:lnTo>
                    <a:pt x="959" y="57"/>
                  </a:lnTo>
                  <a:lnTo>
                    <a:pt x="959" y="436"/>
                  </a:lnTo>
                  <a:lnTo>
                    <a:pt x="0" y="384"/>
                  </a:lnTo>
                  <a:lnTo>
                    <a:pt x="18"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08" name="Picture 88"/>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7394" y="1420"/>
              <a:ext cx="879" cy="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5" name="Freeform 89"/>
            <p:cNvSpPr>
              <a:spLocks/>
            </p:cNvSpPr>
            <p:nvPr/>
          </p:nvSpPr>
          <p:spPr bwMode="auto">
            <a:xfrm>
              <a:off x="7394" y="1409"/>
              <a:ext cx="879" cy="424"/>
            </a:xfrm>
            <a:custGeom>
              <a:avLst/>
              <a:gdLst>
                <a:gd name="T0" fmla="+- 0 7394 7394"/>
                <a:gd name="T1" fmla="*/ T0 w 879"/>
                <a:gd name="T2" fmla="+- 0 1409 1409"/>
                <a:gd name="T3" fmla="*/ 1409 h 424"/>
                <a:gd name="T4" fmla="+- 0 7394 7394"/>
                <a:gd name="T5" fmla="*/ T4 w 879"/>
                <a:gd name="T6" fmla="+- 0 1793 1409"/>
                <a:gd name="T7" fmla="*/ 1793 h 424"/>
                <a:gd name="T8" fmla="+- 0 8273 7394"/>
                <a:gd name="T9" fmla="*/ T8 w 879"/>
                <a:gd name="T10" fmla="+- 0 1833 1409"/>
                <a:gd name="T11" fmla="*/ 1833 h 424"/>
                <a:gd name="T12" fmla="+- 0 8273 7394"/>
                <a:gd name="T13" fmla="*/ T12 w 879"/>
                <a:gd name="T14" fmla="+- 0 1466 1409"/>
                <a:gd name="T15" fmla="*/ 1466 h 424"/>
                <a:gd name="T16" fmla="+- 0 7394 7394"/>
                <a:gd name="T17" fmla="*/ T16 w 879"/>
                <a:gd name="T18" fmla="+- 0 1409 1409"/>
                <a:gd name="T19" fmla="*/ 1409 h 424"/>
              </a:gdLst>
              <a:ahLst/>
              <a:cxnLst>
                <a:cxn ang="0">
                  <a:pos x="T1" y="T3"/>
                </a:cxn>
                <a:cxn ang="0">
                  <a:pos x="T5" y="T7"/>
                </a:cxn>
                <a:cxn ang="0">
                  <a:pos x="T9" y="T11"/>
                </a:cxn>
                <a:cxn ang="0">
                  <a:pos x="T13" y="T15"/>
                </a:cxn>
                <a:cxn ang="0">
                  <a:pos x="T17" y="T19"/>
                </a:cxn>
              </a:cxnLst>
              <a:rect l="0" t="0" r="r" b="b"/>
              <a:pathLst>
                <a:path w="879" h="424">
                  <a:moveTo>
                    <a:pt x="0" y="0"/>
                  </a:moveTo>
                  <a:lnTo>
                    <a:pt x="0" y="384"/>
                  </a:lnTo>
                  <a:lnTo>
                    <a:pt x="879" y="424"/>
                  </a:lnTo>
                  <a:lnTo>
                    <a:pt x="879" y="57"/>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10" name="Picture 90"/>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5755" y="1924"/>
              <a:ext cx="960" cy="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6" name="Freeform 91"/>
            <p:cNvSpPr>
              <a:spLocks/>
            </p:cNvSpPr>
            <p:nvPr/>
          </p:nvSpPr>
          <p:spPr bwMode="auto">
            <a:xfrm>
              <a:off x="5755" y="1922"/>
              <a:ext cx="960" cy="435"/>
            </a:xfrm>
            <a:custGeom>
              <a:avLst/>
              <a:gdLst>
                <a:gd name="T0" fmla="+- 0 5755 5755"/>
                <a:gd name="T1" fmla="*/ T0 w 960"/>
                <a:gd name="T2" fmla="+- 0 1923 1923"/>
                <a:gd name="T3" fmla="*/ 1923 h 435"/>
                <a:gd name="T4" fmla="+- 0 5755 5755"/>
                <a:gd name="T5" fmla="*/ T4 w 960"/>
                <a:gd name="T6" fmla="+- 0 2318 1923"/>
                <a:gd name="T7" fmla="*/ 2318 h 435"/>
                <a:gd name="T8" fmla="+- 0 6715 5755"/>
                <a:gd name="T9" fmla="*/ T8 w 960"/>
                <a:gd name="T10" fmla="+- 0 2357 1923"/>
                <a:gd name="T11" fmla="*/ 2357 h 435"/>
                <a:gd name="T12" fmla="+- 0 6715 5755"/>
                <a:gd name="T13" fmla="*/ T12 w 960"/>
                <a:gd name="T14" fmla="+- 0 1979 1923"/>
                <a:gd name="T15" fmla="*/ 1979 h 435"/>
                <a:gd name="T16" fmla="+- 0 5755 5755"/>
                <a:gd name="T17" fmla="*/ T16 w 960"/>
                <a:gd name="T18" fmla="+- 0 1923 1923"/>
                <a:gd name="T19" fmla="*/ 1923 h 435"/>
              </a:gdLst>
              <a:ahLst/>
              <a:cxnLst>
                <a:cxn ang="0">
                  <a:pos x="T1" y="T3"/>
                </a:cxn>
                <a:cxn ang="0">
                  <a:pos x="T5" y="T7"/>
                </a:cxn>
                <a:cxn ang="0">
                  <a:pos x="T9" y="T11"/>
                </a:cxn>
                <a:cxn ang="0">
                  <a:pos x="T13" y="T15"/>
                </a:cxn>
                <a:cxn ang="0">
                  <a:pos x="T17" y="T19"/>
                </a:cxn>
              </a:cxnLst>
              <a:rect l="0" t="0" r="r" b="b"/>
              <a:pathLst>
                <a:path w="960" h="435">
                  <a:moveTo>
                    <a:pt x="0" y="0"/>
                  </a:moveTo>
                  <a:lnTo>
                    <a:pt x="0" y="395"/>
                  </a:lnTo>
                  <a:lnTo>
                    <a:pt x="960" y="434"/>
                  </a:lnTo>
                  <a:lnTo>
                    <a:pt x="960" y="56"/>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12" name="Picture 92"/>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7430" y="2008"/>
              <a:ext cx="852" cy="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7" name="Freeform 93"/>
            <p:cNvSpPr>
              <a:spLocks/>
            </p:cNvSpPr>
            <p:nvPr/>
          </p:nvSpPr>
          <p:spPr bwMode="auto">
            <a:xfrm>
              <a:off x="7430" y="2006"/>
              <a:ext cx="852" cy="413"/>
            </a:xfrm>
            <a:custGeom>
              <a:avLst/>
              <a:gdLst>
                <a:gd name="T0" fmla="+- 0 7430 7430"/>
                <a:gd name="T1" fmla="*/ T0 w 852"/>
                <a:gd name="T2" fmla="+- 0 2007 2007"/>
                <a:gd name="T3" fmla="*/ 2007 h 413"/>
                <a:gd name="T4" fmla="+- 0 7430 7430"/>
                <a:gd name="T5" fmla="*/ T4 w 852"/>
                <a:gd name="T6" fmla="+- 0 2386 2007"/>
                <a:gd name="T7" fmla="*/ 2386 h 413"/>
                <a:gd name="T8" fmla="+- 0 8282 7430"/>
                <a:gd name="T9" fmla="*/ T8 w 852"/>
                <a:gd name="T10" fmla="+- 0 2420 2007"/>
                <a:gd name="T11" fmla="*/ 2420 h 413"/>
                <a:gd name="T12" fmla="+- 0 8282 7430"/>
                <a:gd name="T13" fmla="*/ T12 w 852"/>
                <a:gd name="T14" fmla="+- 0 2058 2007"/>
                <a:gd name="T15" fmla="*/ 2058 h 413"/>
                <a:gd name="T16" fmla="+- 0 7430 7430"/>
                <a:gd name="T17" fmla="*/ T16 w 852"/>
                <a:gd name="T18" fmla="+- 0 2007 2007"/>
                <a:gd name="T19" fmla="*/ 2007 h 413"/>
              </a:gdLst>
              <a:ahLst/>
              <a:cxnLst>
                <a:cxn ang="0">
                  <a:pos x="T1" y="T3"/>
                </a:cxn>
                <a:cxn ang="0">
                  <a:pos x="T5" y="T7"/>
                </a:cxn>
                <a:cxn ang="0">
                  <a:pos x="T9" y="T11"/>
                </a:cxn>
                <a:cxn ang="0">
                  <a:pos x="T13" y="T15"/>
                </a:cxn>
                <a:cxn ang="0">
                  <a:pos x="T17" y="T19"/>
                </a:cxn>
              </a:cxnLst>
              <a:rect l="0" t="0" r="r" b="b"/>
              <a:pathLst>
                <a:path w="852" h="413">
                  <a:moveTo>
                    <a:pt x="0" y="0"/>
                  </a:moveTo>
                  <a:lnTo>
                    <a:pt x="0" y="379"/>
                  </a:lnTo>
                  <a:lnTo>
                    <a:pt x="852" y="413"/>
                  </a:lnTo>
                  <a:lnTo>
                    <a:pt x="852" y="51"/>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14" name="Picture 94"/>
            <p:cNvPicPr>
              <a:picLocks noChangeAspect="1" noChangeArrowheads="1"/>
            </p:cNvPicPr>
            <p:nvPr/>
          </p:nvPicPr>
          <p:blipFill>
            <a:blip r:embed="rId10">
              <a:extLst>
                <a:ext uri="{28A0092B-C50C-407E-A947-70E740481C1C}">
                  <a14:useLocalDpi xmlns="" xmlns:a14="http://schemas.microsoft.com/office/drawing/2010/main" val="0"/>
                </a:ext>
              </a:extLst>
            </a:blip>
            <a:srcRect/>
            <a:stretch>
              <a:fillRect/>
            </a:stretch>
          </p:blipFill>
          <p:spPr bwMode="auto">
            <a:xfrm>
              <a:off x="5746" y="2544"/>
              <a:ext cx="951" cy="4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8" name="Freeform 95"/>
            <p:cNvSpPr>
              <a:spLocks/>
            </p:cNvSpPr>
            <p:nvPr/>
          </p:nvSpPr>
          <p:spPr bwMode="auto">
            <a:xfrm>
              <a:off x="5746" y="2543"/>
              <a:ext cx="951" cy="453"/>
            </a:xfrm>
            <a:custGeom>
              <a:avLst/>
              <a:gdLst>
                <a:gd name="T0" fmla="+- 0 5747 5747"/>
                <a:gd name="T1" fmla="*/ T0 w 951"/>
                <a:gd name="T2" fmla="+- 0 2543 2543"/>
                <a:gd name="T3" fmla="*/ 2543 h 453"/>
                <a:gd name="T4" fmla="+- 0 5747 5747"/>
                <a:gd name="T5" fmla="*/ T4 w 951"/>
                <a:gd name="T6" fmla="+- 0 2973 2543"/>
                <a:gd name="T7" fmla="*/ 2973 h 453"/>
                <a:gd name="T8" fmla="+- 0 6697 5747"/>
                <a:gd name="T9" fmla="*/ T8 w 951"/>
                <a:gd name="T10" fmla="+- 0 2996 2543"/>
                <a:gd name="T11" fmla="*/ 2996 h 453"/>
                <a:gd name="T12" fmla="+- 0 6697 5747"/>
                <a:gd name="T13" fmla="*/ T12 w 951"/>
                <a:gd name="T14" fmla="+- 0 2589 2543"/>
                <a:gd name="T15" fmla="*/ 2589 h 453"/>
                <a:gd name="T16" fmla="+- 0 5747 5747"/>
                <a:gd name="T17" fmla="*/ T16 w 951"/>
                <a:gd name="T18" fmla="+- 0 2543 2543"/>
                <a:gd name="T19" fmla="*/ 2543 h 453"/>
              </a:gdLst>
              <a:ahLst/>
              <a:cxnLst>
                <a:cxn ang="0">
                  <a:pos x="T1" y="T3"/>
                </a:cxn>
                <a:cxn ang="0">
                  <a:pos x="T5" y="T7"/>
                </a:cxn>
                <a:cxn ang="0">
                  <a:pos x="T9" y="T11"/>
                </a:cxn>
                <a:cxn ang="0">
                  <a:pos x="T13" y="T15"/>
                </a:cxn>
                <a:cxn ang="0">
                  <a:pos x="T17" y="T19"/>
                </a:cxn>
              </a:cxnLst>
              <a:rect l="0" t="0" r="r" b="b"/>
              <a:pathLst>
                <a:path w="951" h="453">
                  <a:moveTo>
                    <a:pt x="0" y="0"/>
                  </a:moveTo>
                  <a:lnTo>
                    <a:pt x="0" y="430"/>
                  </a:lnTo>
                  <a:lnTo>
                    <a:pt x="950" y="453"/>
                  </a:lnTo>
                  <a:lnTo>
                    <a:pt x="950" y="46"/>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16" name="Picture 96"/>
            <p:cNvPicPr>
              <a:picLocks noChangeAspect="1" noChangeArrowheads="1"/>
            </p:cNvPicPr>
            <p:nvPr/>
          </p:nvPicPr>
          <p:blipFill>
            <a:blip r:embed="rId11">
              <a:extLst>
                <a:ext uri="{28A0092B-C50C-407E-A947-70E740481C1C}">
                  <a14:useLocalDpi xmlns="" xmlns:a14="http://schemas.microsoft.com/office/drawing/2010/main" val="0"/>
                </a:ext>
              </a:extLst>
            </a:blip>
            <a:srcRect/>
            <a:stretch>
              <a:fillRect/>
            </a:stretch>
          </p:blipFill>
          <p:spPr bwMode="auto">
            <a:xfrm>
              <a:off x="7430" y="2612"/>
              <a:ext cx="852" cy="4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9" name="Freeform 97"/>
            <p:cNvSpPr>
              <a:spLocks/>
            </p:cNvSpPr>
            <p:nvPr/>
          </p:nvSpPr>
          <p:spPr bwMode="auto">
            <a:xfrm>
              <a:off x="7430" y="2611"/>
              <a:ext cx="852" cy="424"/>
            </a:xfrm>
            <a:custGeom>
              <a:avLst/>
              <a:gdLst>
                <a:gd name="T0" fmla="+- 0 7430 7430"/>
                <a:gd name="T1" fmla="*/ T0 w 852"/>
                <a:gd name="T2" fmla="+- 0 2612 2612"/>
                <a:gd name="T3" fmla="*/ 2612 h 424"/>
                <a:gd name="T4" fmla="+- 0 7430 7430"/>
                <a:gd name="T5" fmla="*/ T4 w 852"/>
                <a:gd name="T6" fmla="+- 0 3012 2612"/>
                <a:gd name="T7" fmla="*/ 3012 h 424"/>
                <a:gd name="T8" fmla="+- 0 8282 7430"/>
                <a:gd name="T9" fmla="*/ T8 w 852"/>
                <a:gd name="T10" fmla="+- 0 3035 2612"/>
                <a:gd name="T11" fmla="*/ 3035 h 424"/>
                <a:gd name="T12" fmla="+- 0 8282 7430"/>
                <a:gd name="T13" fmla="*/ T12 w 852"/>
                <a:gd name="T14" fmla="+- 0 2645 2612"/>
                <a:gd name="T15" fmla="*/ 2645 h 424"/>
                <a:gd name="T16" fmla="+- 0 7430 7430"/>
                <a:gd name="T17" fmla="*/ T16 w 852"/>
                <a:gd name="T18" fmla="+- 0 2612 2612"/>
                <a:gd name="T19" fmla="*/ 2612 h 424"/>
              </a:gdLst>
              <a:ahLst/>
              <a:cxnLst>
                <a:cxn ang="0">
                  <a:pos x="T1" y="T3"/>
                </a:cxn>
                <a:cxn ang="0">
                  <a:pos x="T5" y="T7"/>
                </a:cxn>
                <a:cxn ang="0">
                  <a:pos x="T9" y="T11"/>
                </a:cxn>
                <a:cxn ang="0">
                  <a:pos x="T13" y="T15"/>
                </a:cxn>
                <a:cxn ang="0">
                  <a:pos x="T17" y="T19"/>
                </a:cxn>
              </a:cxnLst>
              <a:rect l="0" t="0" r="r" b="b"/>
              <a:pathLst>
                <a:path w="852" h="424">
                  <a:moveTo>
                    <a:pt x="0" y="0"/>
                  </a:moveTo>
                  <a:lnTo>
                    <a:pt x="0" y="400"/>
                  </a:lnTo>
                  <a:lnTo>
                    <a:pt x="852" y="423"/>
                  </a:lnTo>
                  <a:lnTo>
                    <a:pt x="852" y="33"/>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18" name="Picture 98"/>
            <p:cNvPicPr>
              <a:picLocks noChangeAspect="1" noChangeArrowheads="1"/>
            </p:cNvPicPr>
            <p:nvPr/>
          </p:nvPicPr>
          <p:blipFill>
            <a:blip r:embed="rId12">
              <a:extLst>
                <a:ext uri="{28A0092B-C50C-407E-A947-70E740481C1C}">
                  <a14:useLocalDpi xmlns="" xmlns:a14="http://schemas.microsoft.com/office/drawing/2010/main" val="0"/>
                </a:ext>
              </a:extLst>
            </a:blip>
            <a:srcRect/>
            <a:stretch>
              <a:fillRect/>
            </a:stretch>
          </p:blipFill>
          <p:spPr bwMode="auto">
            <a:xfrm>
              <a:off x="5727" y="3173"/>
              <a:ext cx="970" cy="4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0" name="Freeform 99"/>
            <p:cNvSpPr>
              <a:spLocks/>
            </p:cNvSpPr>
            <p:nvPr/>
          </p:nvSpPr>
          <p:spPr bwMode="auto">
            <a:xfrm>
              <a:off x="5727" y="3170"/>
              <a:ext cx="970" cy="412"/>
            </a:xfrm>
            <a:custGeom>
              <a:avLst/>
              <a:gdLst>
                <a:gd name="T0" fmla="+- 0 5728 5728"/>
                <a:gd name="T1" fmla="*/ T0 w 970"/>
                <a:gd name="T2" fmla="+- 0 3171 3171"/>
                <a:gd name="T3" fmla="*/ 3171 h 412"/>
                <a:gd name="T4" fmla="+- 0 5728 5728"/>
                <a:gd name="T5" fmla="*/ T4 w 970"/>
                <a:gd name="T6" fmla="+- 0 3578 3171"/>
                <a:gd name="T7" fmla="*/ 3578 h 412"/>
                <a:gd name="T8" fmla="+- 0 6697 5728"/>
                <a:gd name="T9" fmla="*/ T8 w 970"/>
                <a:gd name="T10" fmla="+- 0 3582 3171"/>
                <a:gd name="T11" fmla="*/ 3582 h 412"/>
                <a:gd name="T12" fmla="+- 0 6697 5728"/>
                <a:gd name="T13" fmla="*/ T12 w 970"/>
                <a:gd name="T14" fmla="+- 0 3198 3171"/>
                <a:gd name="T15" fmla="*/ 3198 h 412"/>
                <a:gd name="T16" fmla="+- 0 5728 5728"/>
                <a:gd name="T17" fmla="*/ T16 w 970"/>
                <a:gd name="T18" fmla="+- 0 3171 3171"/>
                <a:gd name="T19" fmla="*/ 3171 h 412"/>
              </a:gdLst>
              <a:ahLst/>
              <a:cxnLst>
                <a:cxn ang="0">
                  <a:pos x="T1" y="T3"/>
                </a:cxn>
                <a:cxn ang="0">
                  <a:pos x="T5" y="T7"/>
                </a:cxn>
                <a:cxn ang="0">
                  <a:pos x="T9" y="T11"/>
                </a:cxn>
                <a:cxn ang="0">
                  <a:pos x="T13" y="T15"/>
                </a:cxn>
                <a:cxn ang="0">
                  <a:pos x="T17" y="T19"/>
                </a:cxn>
              </a:cxnLst>
              <a:rect l="0" t="0" r="r" b="b"/>
              <a:pathLst>
                <a:path w="970" h="412">
                  <a:moveTo>
                    <a:pt x="0" y="0"/>
                  </a:moveTo>
                  <a:lnTo>
                    <a:pt x="0" y="407"/>
                  </a:lnTo>
                  <a:lnTo>
                    <a:pt x="969" y="411"/>
                  </a:lnTo>
                  <a:lnTo>
                    <a:pt x="969" y="27"/>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20" name="Picture 100"/>
            <p:cNvPicPr>
              <a:picLocks noChangeAspect="1" noChangeArrowheads="1"/>
            </p:cNvPicPr>
            <p:nvPr/>
          </p:nvPicPr>
          <p:blipFill>
            <a:blip r:embed="rId13">
              <a:extLst>
                <a:ext uri="{28A0092B-C50C-407E-A947-70E740481C1C}">
                  <a14:useLocalDpi xmlns="" xmlns:a14="http://schemas.microsoft.com/office/drawing/2010/main" val="0"/>
                </a:ext>
              </a:extLst>
            </a:blip>
            <a:srcRect/>
            <a:stretch>
              <a:fillRect/>
            </a:stretch>
          </p:blipFill>
          <p:spPr bwMode="auto">
            <a:xfrm>
              <a:off x="7438" y="3224"/>
              <a:ext cx="870" cy="3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1" name="Freeform 101"/>
            <p:cNvSpPr>
              <a:spLocks/>
            </p:cNvSpPr>
            <p:nvPr/>
          </p:nvSpPr>
          <p:spPr bwMode="auto">
            <a:xfrm>
              <a:off x="7438" y="3221"/>
              <a:ext cx="870" cy="384"/>
            </a:xfrm>
            <a:custGeom>
              <a:avLst/>
              <a:gdLst>
                <a:gd name="T0" fmla="+- 0 7439 7439"/>
                <a:gd name="T1" fmla="*/ T0 w 870"/>
                <a:gd name="T2" fmla="+- 0 3221 3221"/>
                <a:gd name="T3" fmla="*/ 3221 h 384"/>
                <a:gd name="T4" fmla="+- 0 7439 7439"/>
                <a:gd name="T5" fmla="*/ T4 w 870"/>
                <a:gd name="T6" fmla="+- 0 3599 3221"/>
                <a:gd name="T7" fmla="*/ 3599 h 384"/>
                <a:gd name="T8" fmla="+- 0 8309 7439"/>
                <a:gd name="T9" fmla="*/ T8 w 870"/>
                <a:gd name="T10" fmla="+- 0 3605 3221"/>
                <a:gd name="T11" fmla="*/ 3605 h 384"/>
                <a:gd name="T12" fmla="+- 0 8309 7439"/>
                <a:gd name="T13" fmla="*/ T12 w 870"/>
                <a:gd name="T14" fmla="+- 0 3238 3221"/>
                <a:gd name="T15" fmla="*/ 3238 h 384"/>
                <a:gd name="T16" fmla="+- 0 7439 7439"/>
                <a:gd name="T17" fmla="*/ T16 w 870"/>
                <a:gd name="T18" fmla="+- 0 3221 3221"/>
                <a:gd name="T19" fmla="*/ 3221 h 384"/>
              </a:gdLst>
              <a:ahLst/>
              <a:cxnLst>
                <a:cxn ang="0">
                  <a:pos x="T1" y="T3"/>
                </a:cxn>
                <a:cxn ang="0">
                  <a:pos x="T5" y="T7"/>
                </a:cxn>
                <a:cxn ang="0">
                  <a:pos x="T9" y="T11"/>
                </a:cxn>
                <a:cxn ang="0">
                  <a:pos x="T13" y="T15"/>
                </a:cxn>
                <a:cxn ang="0">
                  <a:pos x="T17" y="T19"/>
                </a:cxn>
              </a:cxnLst>
              <a:rect l="0" t="0" r="r" b="b"/>
              <a:pathLst>
                <a:path w="870" h="384">
                  <a:moveTo>
                    <a:pt x="0" y="0"/>
                  </a:moveTo>
                  <a:lnTo>
                    <a:pt x="0" y="378"/>
                  </a:lnTo>
                  <a:lnTo>
                    <a:pt x="870" y="384"/>
                  </a:lnTo>
                  <a:lnTo>
                    <a:pt x="870" y="17"/>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22" name="Picture 102"/>
            <p:cNvPicPr>
              <a:picLocks noChangeAspect="1" noChangeArrowheads="1"/>
            </p:cNvPicPr>
            <p:nvPr/>
          </p:nvPicPr>
          <p:blipFill>
            <a:blip r:embed="rId14">
              <a:extLst>
                <a:ext uri="{28A0092B-C50C-407E-A947-70E740481C1C}">
                  <a14:useLocalDpi xmlns="" xmlns:a14="http://schemas.microsoft.com/office/drawing/2010/main" val="0"/>
                </a:ext>
              </a:extLst>
            </a:blip>
            <a:srcRect/>
            <a:stretch>
              <a:fillRect/>
            </a:stretch>
          </p:blipFill>
          <p:spPr bwMode="auto">
            <a:xfrm>
              <a:off x="5719" y="3788"/>
              <a:ext cx="987" cy="3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 name="Freeform 103"/>
            <p:cNvSpPr>
              <a:spLocks/>
            </p:cNvSpPr>
            <p:nvPr/>
          </p:nvSpPr>
          <p:spPr bwMode="auto">
            <a:xfrm>
              <a:off x="5719" y="3786"/>
              <a:ext cx="987" cy="378"/>
            </a:xfrm>
            <a:custGeom>
              <a:avLst/>
              <a:gdLst>
                <a:gd name="T0" fmla="+- 0 5719 5719"/>
                <a:gd name="T1" fmla="*/ T0 w 987"/>
                <a:gd name="T2" fmla="+- 0 3786 3786"/>
                <a:gd name="T3" fmla="*/ 3786 h 378"/>
                <a:gd name="T4" fmla="+- 0 5719 5719"/>
                <a:gd name="T5" fmla="*/ T4 w 987"/>
                <a:gd name="T6" fmla="+- 0 4164 3786"/>
                <a:gd name="T7" fmla="*/ 4164 h 378"/>
                <a:gd name="T8" fmla="+- 0 6706 5719"/>
                <a:gd name="T9" fmla="*/ T8 w 987"/>
                <a:gd name="T10" fmla="+- 0 4158 3786"/>
                <a:gd name="T11" fmla="*/ 4158 h 378"/>
                <a:gd name="T12" fmla="+- 0 6706 5719"/>
                <a:gd name="T13" fmla="*/ T12 w 987"/>
                <a:gd name="T14" fmla="+- 0 3791 3786"/>
                <a:gd name="T15" fmla="*/ 3791 h 378"/>
                <a:gd name="T16" fmla="+- 0 5719 5719"/>
                <a:gd name="T17" fmla="*/ T16 w 987"/>
                <a:gd name="T18" fmla="+- 0 3786 3786"/>
                <a:gd name="T19" fmla="*/ 3786 h 378"/>
              </a:gdLst>
              <a:ahLst/>
              <a:cxnLst>
                <a:cxn ang="0">
                  <a:pos x="T1" y="T3"/>
                </a:cxn>
                <a:cxn ang="0">
                  <a:pos x="T5" y="T7"/>
                </a:cxn>
                <a:cxn ang="0">
                  <a:pos x="T9" y="T11"/>
                </a:cxn>
                <a:cxn ang="0">
                  <a:pos x="T13" y="T15"/>
                </a:cxn>
                <a:cxn ang="0">
                  <a:pos x="T17" y="T19"/>
                </a:cxn>
              </a:cxnLst>
              <a:rect l="0" t="0" r="r" b="b"/>
              <a:pathLst>
                <a:path w="987" h="378">
                  <a:moveTo>
                    <a:pt x="0" y="0"/>
                  </a:moveTo>
                  <a:lnTo>
                    <a:pt x="0" y="378"/>
                  </a:lnTo>
                  <a:lnTo>
                    <a:pt x="987" y="372"/>
                  </a:lnTo>
                  <a:lnTo>
                    <a:pt x="987" y="5"/>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24" name="Picture 104"/>
            <p:cNvPicPr>
              <a:picLocks noChangeAspect="1" noChangeArrowheads="1"/>
            </p:cNvPicPr>
            <p:nvPr/>
          </p:nvPicPr>
          <p:blipFill>
            <a:blip r:embed="rId15">
              <a:extLst>
                <a:ext uri="{28A0092B-C50C-407E-A947-70E740481C1C}">
                  <a14:useLocalDpi xmlns="" xmlns:a14="http://schemas.microsoft.com/office/drawing/2010/main" val="0"/>
                </a:ext>
              </a:extLst>
            </a:blip>
            <a:srcRect/>
            <a:stretch>
              <a:fillRect/>
            </a:stretch>
          </p:blipFill>
          <p:spPr bwMode="auto">
            <a:xfrm>
              <a:off x="7438" y="3804"/>
              <a:ext cx="870" cy="3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3" name="Freeform 105"/>
            <p:cNvSpPr>
              <a:spLocks/>
            </p:cNvSpPr>
            <p:nvPr/>
          </p:nvSpPr>
          <p:spPr bwMode="auto">
            <a:xfrm>
              <a:off x="7438" y="3803"/>
              <a:ext cx="870" cy="345"/>
            </a:xfrm>
            <a:custGeom>
              <a:avLst/>
              <a:gdLst>
                <a:gd name="T0" fmla="+- 0 7439 7439"/>
                <a:gd name="T1" fmla="*/ T0 w 870"/>
                <a:gd name="T2" fmla="+- 0 3803 3803"/>
                <a:gd name="T3" fmla="*/ 3803 h 345"/>
                <a:gd name="T4" fmla="+- 0 7439 7439"/>
                <a:gd name="T5" fmla="*/ T4 w 870"/>
                <a:gd name="T6" fmla="+- 0 4148 3803"/>
                <a:gd name="T7" fmla="*/ 4148 h 345"/>
                <a:gd name="T8" fmla="+- 0 8309 7439"/>
                <a:gd name="T9" fmla="*/ T8 w 870"/>
                <a:gd name="T10" fmla="+- 0 4148 3803"/>
                <a:gd name="T11" fmla="*/ 4148 h 345"/>
                <a:gd name="T12" fmla="+- 0 8309 7439"/>
                <a:gd name="T13" fmla="*/ T12 w 870"/>
                <a:gd name="T14" fmla="+- 0 3808 3803"/>
                <a:gd name="T15" fmla="*/ 3808 h 345"/>
                <a:gd name="T16" fmla="+- 0 7439 7439"/>
                <a:gd name="T17" fmla="*/ T16 w 870"/>
                <a:gd name="T18" fmla="+- 0 3803 3803"/>
                <a:gd name="T19" fmla="*/ 3803 h 345"/>
              </a:gdLst>
              <a:ahLst/>
              <a:cxnLst>
                <a:cxn ang="0">
                  <a:pos x="T1" y="T3"/>
                </a:cxn>
                <a:cxn ang="0">
                  <a:pos x="T5" y="T7"/>
                </a:cxn>
                <a:cxn ang="0">
                  <a:pos x="T9" y="T11"/>
                </a:cxn>
                <a:cxn ang="0">
                  <a:pos x="T13" y="T15"/>
                </a:cxn>
                <a:cxn ang="0">
                  <a:pos x="T17" y="T19"/>
                </a:cxn>
              </a:cxnLst>
              <a:rect l="0" t="0" r="r" b="b"/>
              <a:pathLst>
                <a:path w="870" h="345">
                  <a:moveTo>
                    <a:pt x="0" y="0"/>
                  </a:moveTo>
                  <a:lnTo>
                    <a:pt x="0" y="345"/>
                  </a:lnTo>
                  <a:lnTo>
                    <a:pt x="870" y="345"/>
                  </a:lnTo>
                  <a:lnTo>
                    <a:pt x="870" y="5"/>
                  </a:lnTo>
                  <a:lnTo>
                    <a:pt x="0" y="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26" name="Picture 106"/>
            <p:cNvPicPr>
              <a:picLocks noChangeAspect="1" noChangeArrowheads="1"/>
            </p:cNvPicPr>
            <p:nvPr/>
          </p:nvPicPr>
          <p:blipFill>
            <a:blip r:embed="rId16">
              <a:extLst>
                <a:ext uri="{28A0092B-C50C-407E-A947-70E740481C1C}">
                  <a14:useLocalDpi xmlns="" xmlns:a14="http://schemas.microsoft.com/office/drawing/2010/main" val="0"/>
                </a:ext>
              </a:extLst>
            </a:blip>
            <a:srcRect/>
            <a:stretch>
              <a:fillRect/>
            </a:stretch>
          </p:blipFill>
          <p:spPr bwMode="auto">
            <a:xfrm>
              <a:off x="4216" y="462"/>
              <a:ext cx="393"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4" name="Freeform 107"/>
            <p:cNvSpPr>
              <a:spLocks/>
            </p:cNvSpPr>
            <p:nvPr/>
          </p:nvSpPr>
          <p:spPr bwMode="auto">
            <a:xfrm>
              <a:off x="4216" y="461"/>
              <a:ext cx="393" cy="408"/>
            </a:xfrm>
            <a:custGeom>
              <a:avLst/>
              <a:gdLst>
                <a:gd name="T0" fmla="+- 0 4217 4217"/>
                <a:gd name="T1" fmla="*/ T0 w 393"/>
                <a:gd name="T2" fmla="+- 0 537 461"/>
                <a:gd name="T3" fmla="*/ 537 h 408"/>
                <a:gd name="T4" fmla="+- 0 4217 4217"/>
                <a:gd name="T5" fmla="*/ T4 w 393"/>
                <a:gd name="T6" fmla="+- 0 869 461"/>
                <a:gd name="T7" fmla="*/ 869 h 408"/>
                <a:gd name="T8" fmla="+- 0 4609 4217"/>
                <a:gd name="T9" fmla="*/ T8 w 393"/>
                <a:gd name="T10" fmla="+- 0 788 461"/>
                <a:gd name="T11" fmla="*/ 788 h 408"/>
                <a:gd name="T12" fmla="+- 0 4609 4217"/>
                <a:gd name="T13" fmla="*/ T12 w 393"/>
                <a:gd name="T14" fmla="+- 0 461 461"/>
                <a:gd name="T15" fmla="*/ 461 h 408"/>
                <a:gd name="T16" fmla="+- 0 4217 4217"/>
                <a:gd name="T17" fmla="*/ T16 w 393"/>
                <a:gd name="T18" fmla="+- 0 537 461"/>
                <a:gd name="T19" fmla="*/ 537 h 408"/>
              </a:gdLst>
              <a:ahLst/>
              <a:cxnLst>
                <a:cxn ang="0">
                  <a:pos x="T1" y="T3"/>
                </a:cxn>
                <a:cxn ang="0">
                  <a:pos x="T5" y="T7"/>
                </a:cxn>
                <a:cxn ang="0">
                  <a:pos x="T9" y="T11"/>
                </a:cxn>
                <a:cxn ang="0">
                  <a:pos x="T13" y="T15"/>
                </a:cxn>
                <a:cxn ang="0">
                  <a:pos x="T17" y="T19"/>
                </a:cxn>
              </a:cxnLst>
              <a:rect l="0" t="0" r="r" b="b"/>
              <a:pathLst>
                <a:path w="393" h="408">
                  <a:moveTo>
                    <a:pt x="0" y="76"/>
                  </a:moveTo>
                  <a:lnTo>
                    <a:pt x="0" y="408"/>
                  </a:lnTo>
                  <a:lnTo>
                    <a:pt x="392" y="327"/>
                  </a:lnTo>
                  <a:lnTo>
                    <a:pt x="392" y="0"/>
                  </a:lnTo>
                  <a:lnTo>
                    <a:pt x="0" y="76"/>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28" name="Picture 108"/>
            <p:cNvPicPr>
              <a:picLocks noChangeAspect="1" noChangeArrowheads="1"/>
            </p:cNvPicPr>
            <p:nvPr/>
          </p:nvPicPr>
          <p:blipFill>
            <a:blip r:embed="rId17">
              <a:extLst>
                <a:ext uri="{28A0092B-C50C-407E-A947-70E740481C1C}">
                  <a14:useLocalDpi xmlns="" xmlns:a14="http://schemas.microsoft.com/office/drawing/2010/main" val="0"/>
                </a:ext>
              </a:extLst>
            </a:blip>
            <a:srcRect/>
            <a:stretch>
              <a:fillRect/>
            </a:stretch>
          </p:blipFill>
          <p:spPr bwMode="auto">
            <a:xfrm>
              <a:off x="4216" y="948"/>
              <a:ext cx="393" cy="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5" name="Freeform 109"/>
            <p:cNvSpPr>
              <a:spLocks/>
            </p:cNvSpPr>
            <p:nvPr/>
          </p:nvSpPr>
          <p:spPr bwMode="auto">
            <a:xfrm>
              <a:off x="4216" y="944"/>
              <a:ext cx="393" cy="434"/>
            </a:xfrm>
            <a:custGeom>
              <a:avLst/>
              <a:gdLst>
                <a:gd name="T0" fmla="+- 0 4217 4217"/>
                <a:gd name="T1" fmla="*/ T0 w 393"/>
                <a:gd name="T2" fmla="+- 0 1020 945"/>
                <a:gd name="T3" fmla="*/ 1020 h 434"/>
                <a:gd name="T4" fmla="+- 0 4217 4217"/>
                <a:gd name="T5" fmla="*/ T4 w 393"/>
                <a:gd name="T6" fmla="+- 0 1378 945"/>
                <a:gd name="T7" fmla="*/ 1378 h 434"/>
                <a:gd name="T8" fmla="+- 0 4609 4217"/>
                <a:gd name="T9" fmla="*/ T8 w 393"/>
                <a:gd name="T10" fmla="+- 0 1302 945"/>
                <a:gd name="T11" fmla="*/ 1302 h 434"/>
                <a:gd name="T12" fmla="+- 0 4609 4217"/>
                <a:gd name="T13" fmla="*/ T12 w 393"/>
                <a:gd name="T14" fmla="+- 0 945 945"/>
                <a:gd name="T15" fmla="*/ 945 h 434"/>
                <a:gd name="T16" fmla="+- 0 4217 4217"/>
                <a:gd name="T17" fmla="*/ T16 w 393"/>
                <a:gd name="T18" fmla="+- 0 1020 945"/>
                <a:gd name="T19" fmla="*/ 1020 h 434"/>
              </a:gdLst>
              <a:ahLst/>
              <a:cxnLst>
                <a:cxn ang="0">
                  <a:pos x="T1" y="T3"/>
                </a:cxn>
                <a:cxn ang="0">
                  <a:pos x="T5" y="T7"/>
                </a:cxn>
                <a:cxn ang="0">
                  <a:pos x="T9" y="T11"/>
                </a:cxn>
                <a:cxn ang="0">
                  <a:pos x="T13" y="T15"/>
                </a:cxn>
                <a:cxn ang="0">
                  <a:pos x="T17" y="T19"/>
                </a:cxn>
              </a:cxnLst>
              <a:rect l="0" t="0" r="r" b="b"/>
              <a:pathLst>
                <a:path w="393" h="434">
                  <a:moveTo>
                    <a:pt x="0" y="75"/>
                  </a:moveTo>
                  <a:lnTo>
                    <a:pt x="0" y="433"/>
                  </a:lnTo>
                  <a:lnTo>
                    <a:pt x="392" y="357"/>
                  </a:lnTo>
                  <a:lnTo>
                    <a:pt x="392" y="0"/>
                  </a:lnTo>
                  <a:lnTo>
                    <a:pt x="0" y="75"/>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30" name="Picture 110"/>
            <p:cNvPicPr>
              <a:picLocks noChangeAspect="1" noChangeArrowheads="1"/>
            </p:cNvPicPr>
            <p:nvPr/>
          </p:nvPicPr>
          <p:blipFill>
            <a:blip r:embed="rId18">
              <a:extLst>
                <a:ext uri="{28A0092B-C50C-407E-A947-70E740481C1C}">
                  <a14:useLocalDpi xmlns="" xmlns:a14="http://schemas.microsoft.com/office/drawing/2010/main" val="0"/>
                </a:ext>
              </a:extLst>
            </a:blip>
            <a:srcRect/>
            <a:stretch>
              <a:fillRect/>
            </a:stretch>
          </p:blipFill>
          <p:spPr bwMode="auto">
            <a:xfrm>
              <a:off x="4207" y="1481"/>
              <a:ext cx="393" cy="4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84" name="Freeform 111"/>
            <p:cNvSpPr>
              <a:spLocks/>
            </p:cNvSpPr>
            <p:nvPr/>
          </p:nvSpPr>
          <p:spPr bwMode="auto">
            <a:xfrm>
              <a:off x="4207" y="1477"/>
              <a:ext cx="393" cy="428"/>
            </a:xfrm>
            <a:custGeom>
              <a:avLst/>
              <a:gdLst>
                <a:gd name="T0" fmla="+- 0 4207 4207"/>
                <a:gd name="T1" fmla="*/ T0 w 393"/>
                <a:gd name="T2" fmla="+- 0 1541 1478"/>
                <a:gd name="T3" fmla="*/ 1541 h 428"/>
                <a:gd name="T4" fmla="+- 0 4207 4207"/>
                <a:gd name="T5" fmla="*/ T4 w 393"/>
                <a:gd name="T6" fmla="+- 0 1905 1478"/>
                <a:gd name="T7" fmla="*/ 1905 h 428"/>
                <a:gd name="T8" fmla="+- 0 4600 4207"/>
                <a:gd name="T9" fmla="*/ T8 w 393"/>
                <a:gd name="T10" fmla="+- 0 1841 1478"/>
                <a:gd name="T11" fmla="*/ 1841 h 428"/>
                <a:gd name="T12" fmla="+- 0 4600 4207"/>
                <a:gd name="T13" fmla="*/ T12 w 393"/>
                <a:gd name="T14" fmla="+- 0 1478 1478"/>
                <a:gd name="T15" fmla="*/ 1478 h 428"/>
                <a:gd name="T16" fmla="+- 0 4207 4207"/>
                <a:gd name="T17" fmla="*/ T16 w 393"/>
                <a:gd name="T18" fmla="+- 0 1541 1478"/>
                <a:gd name="T19" fmla="*/ 1541 h 428"/>
              </a:gdLst>
              <a:ahLst/>
              <a:cxnLst>
                <a:cxn ang="0">
                  <a:pos x="T1" y="T3"/>
                </a:cxn>
                <a:cxn ang="0">
                  <a:pos x="T5" y="T7"/>
                </a:cxn>
                <a:cxn ang="0">
                  <a:pos x="T9" y="T11"/>
                </a:cxn>
                <a:cxn ang="0">
                  <a:pos x="T13" y="T15"/>
                </a:cxn>
                <a:cxn ang="0">
                  <a:pos x="T17" y="T19"/>
                </a:cxn>
              </a:cxnLst>
              <a:rect l="0" t="0" r="r" b="b"/>
              <a:pathLst>
                <a:path w="393" h="428">
                  <a:moveTo>
                    <a:pt x="0" y="63"/>
                  </a:moveTo>
                  <a:lnTo>
                    <a:pt x="0" y="427"/>
                  </a:lnTo>
                  <a:lnTo>
                    <a:pt x="393" y="363"/>
                  </a:lnTo>
                  <a:lnTo>
                    <a:pt x="393" y="0"/>
                  </a:lnTo>
                  <a:lnTo>
                    <a:pt x="0" y="63"/>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32" name="Picture 112"/>
            <p:cNvPicPr>
              <a:picLocks noChangeAspect="1" noChangeArrowheads="1"/>
            </p:cNvPicPr>
            <p:nvPr/>
          </p:nvPicPr>
          <p:blipFill>
            <a:blip r:embed="rId19">
              <a:extLst>
                <a:ext uri="{28A0092B-C50C-407E-A947-70E740481C1C}">
                  <a14:useLocalDpi xmlns="" xmlns:a14="http://schemas.microsoft.com/office/drawing/2010/main" val="0"/>
                </a:ext>
              </a:extLst>
            </a:blip>
            <a:srcRect/>
            <a:stretch>
              <a:fillRect/>
            </a:stretch>
          </p:blipFill>
          <p:spPr bwMode="auto">
            <a:xfrm>
              <a:off x="4158" y="2062"/>
              <a:ext cx="432" cy="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85" name="Freeform 113"/>
            <p:cNvSpPr>
              <a:spLocks/>
            </p:cNvSpPr>
            <p:nvPr/>
          </p:nvSpPr>
          <p:spPr bwMode="auto">
            <a:xfrm>
              <a:off x="4156" y="2060"/>
              <a:ext cx="434" cy="440"/>
            </a:xfrm>
            <a:custGeom>
              <a:avLst/>
              <a:gdLst>
                <a:gd name="T0" fmla="+- 0 4178 4157"/>
                <a:gd name="T1" fmla="*/ T0 w 434"/>
                <a:gd name="T2" fmla="+- 0 2117 2061"/>
                <a:gd name="T3" fmla="*/ 2117 h 440"/>
                <a:gd name="T4" fmla="+- 0 4157 4157"/>
                <a:gd name="T5" fmla="*/ T4 w 434"/>
                <a:gd name="T6" fmla="+- 0 2500 2061"/>
                <a:gd name="T7" fmla="*/ 2500 h 440"/>
                <a:gd name="T8" fmla="+- 0 4579 4157"/>
                <a:gd name="T9" fmla="*/ T8 w 434"/>
                <a:gd name="T10" fmla="+- 0 2438 2061"/>
                <a:gd name="T11" fmla="*/ 2438 h 440"/>
                <a:gd name="T12" fmla="+- 0 4590 4157"/>
                <a:gd name="T13" fmla="*/ T12 w 434"/>
                <a:gd name="T14" fmla="+- 0 2061 2061"/>
                <a:gd name="T15" fmla="*/ 2061 h 440"/>
                <a:gd name="T16" fmla="+- 0 4178 4157"/>
                <a:gd name="T17" fmla="*/ T16 w 434"/>
                <a:gd name="T18" fmla="+- 0 2117 2061"/>
                <a:gd name="T19" fmla="*/ 2117 h 440"/>
              </a:gdLst>
              <a:ahLst/>
              <a:cxnLst>
                <a:cxn ang="0">
                  <a:pos x="T1" y="T3"/>
                </a:cxn>
                <a:cxn ang="0">
                  <a:pos x="T5" y="T7"/>
                </a:cxn>
                <a:cxn ang="0">
                  <a:pos x="T9" y="T11"/>
                </a:cxn>
                <a:cxn ang="0">
                  <a:pos x="T13" y="T15"/>
                </a:cxn>
                <a:cxn ang="0">
                  <a:pos x="T17" y="T19"/>
                </a:cxn>
              </a:cxnLst>
              <a:rect l="0" t="0" r="r" b="b"/>
              <a:pathLst>
                <a:path w="434" h="440">
                  <a:moveTo>
                    <a:pt x="21" y="56"/>
                  </a:moveTo>
                  <a:lnTo>
                    <a:pt x="0" y="439"/>
                  </a:lnTo>
                  <a:lnTo>
                    <a:pt x="422" y="377"/>
                  </a:lnTo>
                  <a:lnTo>
                    <a:pt x="433" y="0"/>
                  </a:lnTo>
                  <a:lnTo>
                    <a:pt x="21" y="56"/>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34" name="Picture 114"/>
            <p:cNvPicPr>
              <a:picLocks noChangeAspect="1" noChangeArrowheads="1"/>
            </p:cNvPicPr>
            <p:nvPr/>
          </p:nvPicPr>
          <p:blipFill>
            <a:blip r:embed="rId20">
              <a:extLst>
                <a:ext uri="{28A0092B-C50C-407E-A947-70E740481C1C}">
                  <a14:useLocalDpi xmlns="" xmlns:a14="http://schemas.microsoft.com/office/drawing/2010/main" val="0"/>
                </a:ext>
              </a:extLst>
            </a:blip>
            <a:srcRect/>
            <a:stretch>
              <a:fillRect/>
            </a:stretch>
          </p:blipFill>
          <p:spPr bwMode="auto">
            <a:xfrm>
              <a:off x="4147" y="2671"/>
              <a:ext cx="443" cy="4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86" name="Freeform 115"/>
            <p:cNvSpPr>
              <a:spLocks/>
            </p:cNvSpPr>
            <p:nvPr/>
          </p:nvSpPr>
          <p:spPr bwMode="auto">
            <a:xfrm>
              <a:off x="4147" y="2670"/>
              <a:ext cx="443" cy="471"/>
            </a:xfrm>
            <a:custGeom>
              <a:avLst/>
              <a:gdLst>
                <a:gd name="T0" fmla="+- 0 4147 4147"/>
                <a:gd name="T1" fmla="*/ T0 w 443"/>
                <a:gd name="T2" fmla="+- 0 2733 2670"/>
                <a:gd name="T3" fmla="*/ 2733 h 471"/>
                <a:gd name="T4" fmla="+- 0 4147 4147"/>
                <a:gd name="T5" fmla="*/ T4 w 443"/>
                <a:gd name="T6" fmla="+- 0 3141 2670"/>
                <a:gd name="T7" fmla="*/ 3141 h 471"/>
                <a:gd name="T8" fmla="+- 0 4590 4147"/>
                <a:gd name="T9" fmla="*/ T8 w 443"/>
                <a:gd name="T10" fmla="+- 0 3077 2670"/>
                <a:gd name="T11" fmla="*/ 3077 h 471"/>
                <a:gd name="T12" fmla="+- 0 4590 4147"/>
                <a:gd name="T13" fmla="*/ T12 w 443"/>
                <a:gd name="T14" fmla="+- 0 2670 2670"/>
                <a:gd name="T15" fmla="*/ 2670 h 471"/>
                <a:gd name="T16" fmla="+- 0 4147 4147"/>
                <a:gd name="T17" fmla="*/ T16 w 443"/>
                <a:gd name="T18" fmla="+- 0 2733 2670"/>
                <a:gd name="T19" fmla="*/ 2733 h 471"/>
              </a:gdLst>
              <a:ahLst/>
              <a:cxnLst>
                <a:cxn ang="0">
                  <a:pos x="T1" y="T3"/>
                </a:cxn>
                <a:cxn ang="0">
                  <a:pos x="T5" y="T7"/>
                </a:cxn>
                <a:cxn ang="0">
                  <a:pos x="T9" y="T11"/>
                </a:cxn>
                <a:cxn ang="0">
                  <a:pos x="T13" y="T15"/>
                </a:cxn>
                <a:cxn ang="0">
                  <a:pos x="T17" y="T19"/>
                </a:cxn>
              </a:cxnLst>
              <a:rect l="0" t="0" r="r" b="b"/>
              <a:pathLst>
                <a:path w="443" h="471">
                  <a:moveTo>
                    <a:pt x="0" y="63"/>
                  </a:moveTo>
                  <a:lnTo>
                    <a:pt x="0" y="471"/>
                  </a:lnTo>
                  <a:lnTo>
                    <a:pt x="443" y="407"/>
                  </a:lnTo>
                  <a:lnTo>
                    <a:pt x="443" y="0"/>
                  </a:lnTo>
                  <a:lnTo>
                    <a:pt x="0" y="63"/>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36" name="Picture 116"/>
            <p:cNvPicPr>
              <a:picLocks noChangeAspect="1" noChangeArrowheads="1"/>
            </p:cNvPicPr>
            <p:nvPr/>
          </p:nvPicPr>
          <p:blipFill>
            <a:blip r:embed="rId21">
              <a:extLst>
                <a:ext uri="{28A0092B-C50C-407E-A947-70E740481C1C}">
                  <a14:useLocalDpi xmlns="" xmlns:a14="http://schemas.microsoft.com/office/drawing/2010/main" val="0"/>
                </a:ext>
              </a:extLst>
            </a:blip>
            <a:srcRect/>
            <a:stretch>
              <a:fillRect/>
            </a:stretch>
          </p:blipFill>
          <p:spPr bwMode="auto">
            <a:xfrm>
              <a:off x="4137" y="3292"/>
              <a:ext cx="432" cy="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87" name="Freeform 117"/>
            <p:cNvSpPr>
              <a:spLocks/>
            </p:cNvSpPr>
            <p:nvPr/>
          </p:nvSpPr>
          <p:spPr bwMode="auto">
            <a:xfrm>
              <a:off x="4137" y="3290"/>
              <a:ext cx="432" cy="426"/>
            </a:xfrm>
            <a:custGeom>
              <a:avLst/>
              <a:gdLst>
                <a:gd name="T0" fmla="+- 0 4138 4138"/>
                <a:gd name="T1" fmla="*/ T0 w 432"/>
                <a:gd name="T2" fmla="+- 0 3341 3291"/>
                <a:gd name="T3" fmla="*/ 3341 h 426"/>
                <a:gd name="T4" fmla="+- 0 4138 4138"/>
                <a:gd name="T5" fmla="*/ T4 w 432"/>
                <a:gd name="T6" fmla="+- 0 3717 3291"/>
                <a:gd name="T7" fmla="*/ 3717 h 426"/>
                <a:gd name="T8" fmla="+- 0 4570 4138"/>
                <a:gd name="T9" fmla="*/ T8 w 432"/>
                <a:gd name="T10" fmla="+- 0 3674 3291"/>
                <a:gd name="T11" fmla="*/ 3674 h 426"/>
                <a:gd name="T12" fmla="+- 0 4570 4138"/>
                <a:gd name="T13" fmla="*/ T12 w 432"/>
                <a:gd name="T14" fmla="+- 0 3291 3291"/>
                <a:gd name="T15" fmla="*/ 3291 h 426"/>
                <a:gd name="T16" fmla="+- 0 4138 4138"/>
                <a:gd name="T17" fmla="*/ T16 w 432"/>
                <a:gd name="T18" fmla="+- 0 3341 3291"/>
                <a:gd name="T19" fmla="*/ 3341 h 426"/>
              </a:gdLst>
              <a:ahLst/>
              <a:cxnLst>
                <a:cxn ang="0">
                  <a:pos x="T1" y="T3"/>
                </a:cxn>
                <a:cxn ang="0">
                  <a:pos x="T5" y="T7"/>
                </a:cxn>
                <a:cxn ang="0">
                  <a:pos x="T9" y="T11"/>
                </a:cxn>
                <a:cxn ang="0">
                  <a:pos x="T13" y="T15"/>
                </a:cxn>
                <a:cxn ang="0">
                  <a:pos x="T17" y="T19"/>
                </a:cxn>
              </a:cxnLst>
              <a:rect l="0" t="0" r="r" b="b"/>
              <a:pathLst>
                <a:path w="432" h="426">
                  <a:moveTo>
                    <a:pt x="0" y="50"/>
                  </a:moveTo>
                  <a:lnTo>
                    <a:pt x="0" y="426"/>
                  </a:lnTo>
                  <a:lnTo>
                    <a:pt x="432" y="383"/>
                  </a:lnTo>
                  <a:lnTo>
                    <a:pt x="432" y="0"/>
                  </a:lnTo>
                  <a:lnTo>
                    <a:pt x="0" y="5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38" name="Picture 118"/>
            <p:cNvPicPr>
              <a:picLocks noChangeAspect="1" noChangeArrowheads="1"/>
            </p:cNvPicPr>
            <p:nvPr/>
          </p:nvPicPr>
          <p:blipFill>
            <a:blip r:embed="rId22">
              <a:extLst>
                <a:ext uri="{28A0092B-C50C-407E-A947-70E740481C1C}">
                  <a14:useLocalDpi xmlns="" xmlns:a14="http://schemas.microsoft.com/office/drawing/2010/main" val="0"/>
                </a:ext>
              </a:extLst>
            </a:blip>
            <a:srcRect/>
            <a:stretch>
              <a:fillRect/>
            </a:stretch>
          </p:blipFill>
          <p:spPr bwMode="auto">
            <a:xfrm>
              <a:off x="4107" y="3882"/>
              <a:ext cx="462" cy="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88" name="Freeform 119"/>
            <p:cNvSpPr>
              <a:spLocks/>
            </p:cNvSpPr>
            <p:nvPr/>
          </p:nvSpPr>
          <p:spPr bwMode="auto">
            <a:xfrm>
              <a:off x="4106" y="3881"/>
              <a:ext cx="464" cy="401"/>
            </a:xfrm>
            <a:custGeom>
              <a:avLst/>
              <a:gdLst>
                <a:gd name="T0" fmla="+- 0 4117 4106"/>
                <a:gd name="T1" fmla="*/ T0 w 464"/>
                <a:gd name="T2" fmla="+- 0 3918 3881"/>
                <a:gd name="T3" fmla="*/ 3918 h 401"/>
                <a:gd name="T4" fmla="+- 0 4106 4106"/>
                <a:gd name="T5" fmla="*/ T4 w 464"/>
                <a:gd name="T6" fmla="+- 0 4282 3881"/>
                <a:gd name="T7" fmla="*/ 4282 h 401"/>
                <a:gd name="T8" fmla="+- 0 4570 4106"/>
                <a:gd name="T9" fmla="*/ T8 w 464"/>
                <a:gd name="T10" fmla="+- 0 4245 3881"/>
                <a:gd name="T11" fmla="*/ 4245 h 401"/>
                <a:gd name="T12" fmla="+- 0 4570 4106"/>
                <a:gd name="T13" fmla="*/ T12 w 464"/>
                <a:gd name="T14" fmla="+- 0 3881 3881"/>
                <a:gd name="T15" fmla="*/ 3881 h 401"/>
                <a:gd name="T16" fmla="+- 0 4117 4106"/>
                <a:gd name="T17" fmla="*/ T16 w 464"/>
                <a:gd name="T18" fmla="+- 0 3918 3881"/>
                <a:gd name="T19" fmla="*/ 3918 h 401"/>
              </a:gdLst>
              <a:ahLst/>
              <a:cxnLst>
                <a:cxn ang="0">
                  <a:pos x="T1" y="T3"/>
                </a:cxn>
                <a:cxn ang="0">
                  <a:pos x="T5" y="T7"/>
                </a:cxn>
                <a:cxn ang="0">
                  <a:pos x="T9" y="T11"/>
                </a:cxn>
                <a:cxn ang="0">
                  <a:pos x="T13" y="T15"/>
                </a:cxn>
                <a:cxn ang="0">
                  <a:pos x="T17" y="T19"/>
                </a:cxn>
              </a:cxnLst>
              <a:rect l="0" t="0" r="r" b="b"/>
              <a:pathLst>
                <a:path w="464" h="401">
                  <a:moveTo>
                    <a:pt x="11" y="37"/>
                  </a:moveTo>
                  <a:lnTo>
                    <a:pt x="0" y="401"/>
                  </a:lnTo>
                  <a:lnTo>
                    <a:pt x="464" y="364"/>
                  </a:lnTo>
                  <a:lnTo>
                    <a:pt x="464" y="0"/>
                  </a:lnTo>
                  <a:lnTo>
                    <a:pt x="11" y="37"/>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40" name="Picture 120"/>
            <p:cNvPicPr>
              <a:picLocks noChangeAspect="1" noChangeArrowheads="1"/>
            </p:cNvPicPr>
            <p:nvPr/>
          </p:nvPicPr>
          <p:blipFill>
            <a:blip r:embed="rId23">
              <a:extLst>
                <a:ext uri="{28A0092B-C50C-407E-A947-70E740481C1C}">
                  <a14:useLocalDpi xmlns="" xmlns:a14="http://schemas.microsoft.com/office/drawing/2010/main" val="0"/>
                </a:ext>
              </a:extLst>
            </a:blip>
            <a:srcRect/>
            <a:stretch>
              <a:fillRect/>
            </a:stretch>
          </p:blipFill>
          <p:spPr bwMode="auto">
            <a:xfrm>
              <a:off x="5083" y="254"/>
              <a:ext cx="554" cy="4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89" name="Freeform 121"/>
            <p:cNvSpPr>
              <a:spLocks/>
            </p:cNvSpPr>
            <p:nvPr/>
          </p:nvSpPr>
          <p:spPr bwMode="auto">
            <a:xfrm>
              <a:off x="5083" y="253"/>
              <a:ext cx="554" cy="447"/>
            </a:xfrm>
            <a:custGeom>
              <a:avLst/>
              <a:gdLst>
                <a:gd name="T0" fmla="+- 0 5083 5083"/>
                <a:gd name="T1" fmla="*/ T0 w 554"/>
                <a:gd name="T2" fmla="+- 0 374 254"/>
                <a:gd name="T3" fmla="*/ 374 h 447"/>
                <a:gd name="T4" fmla="+- 0 5083 5083"/>
                <a:gd name="T5" fmla="*/ T4 w 554"/>
                <a:gd name="T6" fmla="+- 0 700 254"/>
                <a:gd name="T7" fmla="*/ 700 h 447"/>
                <a:gd name="T8" fmla="+- 0 5636 5083"/>
                <a:gd name="T9" fmla="*/ T8 w 554"/>
                <a:gd name="T10" fmla="+- 0 593 254"/>
                <a:gd name="T11" fmla="*/ 593 h 447"/>
                <a:gd name="T12" fmla="+- 0 5636 5083"/>
                <a:gd name="T13" fmla="*/ T12 w 554"/>
                <a:gd name="T14" fmla="+- 0 254 254"/>
                <a:gd name="T15" fmla="*/ 254 h 447"/>
                <a:gd name="T16" fmla="+- 0 5083 5083"/>
                <a:gd name="T17" fmla="*/ T16 w 554"/>
                <a:gd name="T18" fmla="+- 0 374 254"/>
                <a:gd name="T19" fmla="*/ 374 h 447"/>
              </a:gdLst>
              <a:ahLst/>
              <a:cxnLst>
                <a:cxn ang="0">
                  <a:pos x="T1" y="T3"/>
                </a:cxn>
                <a:cxn ang="0">
                  <a:pos x="T5" y="T7"/>
                </a:cxn>
                <a:cxn ang="0">
                  <a:pos x="T9" y="T11"/>
                </a:cxn>
                <a:cxn ang="0">
                  <a:pos x="T13" y="T15"/>
                </a:cxn>
                <a:cxn ang="0">
                  <a:pos x="T17" y="T19"/>
                </a:cxn>
              </a:cxnLst>
              <a:rect l="0" t="0" r="r" b="b"/>
              <a:pathLst>
                <a:path w="554" h="447">
                  <a:moveTo>
                    <a:pt x="0" y="120"/>
                  </a:moveTo>
                  <a:lnTo>
                    <a:pt x="0" y="446"/>
                  </a:lnTo>
                  <a:lnTo>
                    <a:pt x="553" y="339"/>
                  </a:lnTo>
                  <a:lnTo>
                    <a:pt x="553" y="0"/>
                  </a:lnTo>
                  <a:lnTo>
                    <a:pt x="0" y="120"/>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42" name="Picture 122"/>
            <p:cNvPicPr>
              <a:picLocks noChangeAspect="1" noChangeArrowheads="1"/>
            </p:cNvPicPr>
            <p:nvPr/>
          </p:nvPicPr>
          <p:blipFill>
            <a:blip r:embed="rId24">
              <a:extLst>
                <a:ext uri="{28A0092B-C50C-407E-A947-70E740481C1C}">
                  <a14:useLocalDpi xmlns="" xmlns:a14="http://schemas.microsoft.com/office/drawing/2010/main" val="0"/>
                </a:ext>
              </a:extLst>
            </a:blip>
            <a:srcRect/>
            <a:stretch>
              <a:fillRect/>
            </a:stretch>
          </p:blipFill>
          <p:spPr bwMode="auto">
            <a:xfrm>
              <a:off x="5072" y="763"/>
              <a:ext cx="555" cy="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90" name="Freeform 123"/>
            <p:cNvSpPr>
              <a:spLocks/>
            </p:cNvSpPr>
            <p:nvPr/>
          </p:nvSpPr>
          <p:spPr bwMode="auto">
            <a:xfrm>
              <a:off x="5072" y="762"/>
              <a:ext cx="555" cy="465"/>
            </a:xfrm>
            <a:custGeom>
              <a:avLst/>
              <a:gdLst>
                <a:gd name="T0" fmla="+- 0 5072 5072"/>
                <a:gd name="T1" fmla="*/ T0 w 555"/>
                <a:gd name="T2" fmla="+- 0 869 762"/>
                <a:gd name="T3" fmla="*/ 869 h 465"/>
                <a:gd name="T4" fmla="+- 0 5072 5072"/>
                <a:gd name="T5" fmla="*/ T4 w 555"/>
                <a:gd name="T6" fmla="+- 0 1227 762"/>
                <a:gd name="T7" fmla="*/ 1227 h 465"/>
                <a:gd name="T8" fmla="+- 0 5627 5072"/>
                <a:gd name="T9" fmla="*/ T8 w 555"/>
                <a:gd name="T10" fmla="+- 0 1133 762"/>
                <a:gd name="T11" fmla="*/ 1133 h 465"/>
                <a:gd name="T12" fmla="+- 0 5627 5072"/>
                <a:gd name="T13" fmla="*/ T12 w 555"/>
                <a:gd name="T14" fmla="+- 0 762 762"/>
                <a:gd name="T15" fmla="*/ 762 h 465"/>
                <a:gd name="T16" fmla="+- 0 5072 5072"/>
                <a:gd name="T17" fmla="*/ T16 w 555"/>
                <a:gd name="T18" fmla="+- 0 869 762"/>
                <a:gd name="T19" fmla="*/ 869 h 465"/>
              </a:gdLst>
              <a:ahLst/>
              <a:cxnLst>
                <a:cxn ang="0">
                  <a:pos x="T1" y="T3"/>
                </a:cxn>
                <a:cxn ang="0">
                  <a:pos x="T5" y="T7"/>
                </a:cxn>
                <a:cxn ang="0">
                  <a:pos x="T9" y="T11"/>
                </a:cxn>
                <a:cxn ang="0">
                  <a:pos x="T13" y="T15"/>
                </a:cxn>
                <a:cxn ang="0">
                  <a:pos x="T17" y="T19"/>
                </a:cxn>
              </a:cxnLst>
              <a:rect l="0" t="0" r="r" b="b"/>
              <a:pathLst>
                <a:path w="555" h="465">
                  <a:moveTo>
                    <a:pt x="0" y="107"/>
                  </a:moveTo>
                  <a:lnTo>
                    <a:pt x="0" y="465"/>
                  </a:lnTo>
                  <a:lnTo>
                    <a:pt x="555" y="371"/>
                  </a:lnTo>
                  <a:lnTo>
                    <a:pt x="555" y="0"/>
                  </a:lnTo>
                  <a:lnTo>
                    <a:pt x="0" y="107"/>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44" name="Picture 124"/>
            <p:cNvPicPr>
              <a:picLocks noChangeAspect="1" noChangeArrowheads="1"/>
            </p:cNvPicPr>
            <p:nvPr/>
          </p:nvPicPr>
          <p:blipFill>
            <a:blip r:embed="rId25">
              <a:extLst>
                <a:ext uri="{28A0092B-C50C-407E-A947-70E740481C1C}">
                  <a14:useLocalDpi xmlns="" xmlns:a14="http://schemas.microsoft.com/office/drawing/2010/main" val="0"/>
                </a:ext>
              </a:extLst>
            </a:blip>
            <a:srcRect/>
            <a:stretch>
              <a:fillRect/>
            </a:stretch>
          </p:blipFill>
          <p:spPr bwMode="auto">
            <a:xfrm>
              <a:off x="5061" y="1322"/>
              <a:ext cx="536" cy="4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91" name="Freeform 125"/>
            <p:cNvSpPr>
              <a:spLocks/>
            </p:cNvSpPr>
            <p:nvPr/>
          </p:nvSpPr>
          <p:spPr bwMode="auto">
            <a:xfrm>
              <a:off x="5061" y="1314"/>
              <a:ext cx="536" cy="465"/>
            </a:xfrm>
            <a:custGeom>
              <a:avLst/>
              <a:gdLst>
                <a:gd name="T0" fmla="+- 0 5062 5062"/>
                <a:gd name="T1" fmla="*/ T0 w 536"/>
                <a:gd name="T2" fmla="+- 0 1402 1314"/>
                <a:gd name="T3" fmla="*/ 1402 h 465"/>
                <a:gd name="T4" fmla="+- 0 5062 5062"/>
                <a:gd name="T5" fmla="*/ T4 w 536"/>
                <a:gd name="T6" fmla="+- 0 1779 1314"/>
                <a:gd name="T7" fmla="*/ 1779 h 465"/>
                <a:gd name="T8" fmla="+- 0 5597 5062"/>
                <a:gd name="T9" fmla="*/ T8 w 536"/>
                <a:gd name="T10" fmla="+- 0 1691 1314"/>
                <a:gd name="T11" fmla="*/ 1691 h 465"/>
                <a:gd name="T12" fmla="+- 0 5597 5062"/>
                <a:gd name="T13" fmla="*/ T12 w 536"/>
                <a:gd name="T14" fmla="+- 0 1314 1314"/>
                <a:gd name="T15" fmla="*/ 1314 h 465"/>
                <a:gd name="T16" fmla="+- 0 5062 5062"/>
                <a:gd name="T17" fmla="*/ T16 w 536"/>
                <a:gd name="T18" fmla="+- 0 1402 1314"/>
                <a:gd name="T19" fmla="*/ 1402 h 465"/>
              </a:gdLst>
              <a:ahLst/>
              <a:cxnLst>
                <a:cxn ang="0">
                  <a:pos x="T1" y="T3"/>
                </a:cxn>
                <a:cxn ang="0">
                  <a:pos x="T5" y="T7"/>
                </a:cxn>
                <a:cxn ang="0">
                  <a:pos x="T9" y="T11"/>
                </a:cxn>
                <a:cxn ang="0">
                  <a:pos x="T13" y="T15"/>
                </a:cxn>
                <a:cxn ang="0">
                  <a:pos x="T17" y="T19"/>
                </a:cxn>
              </a:cxnLst>
              <a:rect l="0" t="0" r="r" b="b"/>
              <a:pathLst>
                <a:path w="536" h="465">
                  <a:moveTo>
                    <a:pt x="0" y="88"/>
                  </a:moveTo>
                  <a:lnTo>
                    <a:pt x="0" y="465"/>
                  </a:lnTo>
                  <a:lnTo>
                    <a:pt x="535" y="377"/>
                  </a:lnTo>
                  <a:lnTo>
                    <a:pt x="535" y="0"/>
                  </a:lnTo>
                  <a:lnTo>
                    <a:pt x="0" y="88"/>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46" name="Picture 126"/>
            <p:cNvPicPr>
              <a:picLocks noChangeAspect="1" noChangeArrowheads="1"/>
            </p:cNvPicPr>
            <p:nvPr/>
          </p:nvPicPr>
          <p:blipFill>
            <a:blip r:embed="rId26">
              <a:extLst>
                <a:ext uri="{28A0092B-C50C-407E-A947-70E740481C1C}">
                  <a14:useLocalDpi xmlns="" xmlns:a14="http://schemas.microsoft.com/office/drawing/2010/main" val="0"/>
                </a:ext>
              </a:extLst>
            </a:blip>
            <a:srcRect/>
            <a:stretch>
              <a:fillRect/>
            </a:stretch>
          </p:blipFill>
          <p:spPr bwMode="auto">
            <a:xfrm>
              <a:off x="5053" y="1925"/>
              <a:ext cx="544" cy="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92" name="Freeform 127"/>
            <p:cNvSpPr>
              <a:spLocks/>
            </p:cNvSpPr>
            <p:nvPr/>
          </p:nvSpPr>
          <p:spPr bwMode="auto">
            <a:xfrm>
              <a:off x="5053" y="1924"/>
              <a:ext cx="544" cy="464"/>
            </a:xfrm>
            <a:custGeom>
              <a:avLst/>
              <a:gdLst>
                <a:gd name="T0" fmla="+- 0 5053 5053"/>
                <a:gd name="T1" fmla="*/ T0 w 544"/>
                <a:gd name="T2" fmla="+- 0 1998 1924"/>
                <a:gd name="T3" fmla="*/ 1998 h 464"/>
                <a:gd name="T4" fmla="+- 0 5053 5053"/>
                <a:gd name="T5" fmla="*/ T4 w 544"/>
                <a:gd name="T6" fmla="+- 0 2387 1924"/>
                <a:gd name="T7" fmla="*/ 2387 h 464"/>
                <a:gd name="T8" fmla="+- 0 5597 5053"/>
                <a:gd name="T9" fmla="*/ T8 w 544"/>
                <a:gd name="T10" fmla="+- 0 2313 1924"/>
                <a:gd name="T11" fmla="*/ 2313 h 464"/>
                <a:gd name="T12" fmla="+- 0 5597 5053"/>
                <a:gd name="T13" fmla="*/ T12 w 544"/>
                <a:gd name="T14" fmla="+- 0 1924 1924"/>
                <a:gd name="T15" fmla="*/ 1924 h 464"/>
                <a:gd name="T16" fmla="+- 0 5053 5053"/>
                <a:gd name="T17" fmla="*/ T16 w 544"/>
                <a:gd name="T18" fmla="+- 0 1998 1924"/>
                <a:gd name="T19" fmla="*/ 1998 h 464"/>
              </a:gdLst>
              <a:ahLst/>
              <a:cxnLst>
                <a:cxn ang="0">
                  <a:pos x="T1" y="T3"/>
                </a:cxn>
                <a:cxn ang="0">
                  <a:pos x="T5" y="T7"/>
                </a:cxn>
                <a:cxn ang="0">
                  <a:pos x="T9" y="T11"/>
                </a:cxn>
                <a:cxn ang="0">
                  <a:pos x="T13" y="T15"/>
                </a:cxn>
                <a:cxn ang="0">
                  <a:pos x="T17" y="T19"/>
                </a:cxn>
              </a:cxnLst>
              <a:rect l="0" t="0" r="r" b="b"/>
              <a:pathLst>
                <a:path w="544" h="464">
                  <a:moveTo>
                    <a:pt x="0" y="74"/>
                  </a:moveTo>
                  <a:lnTo>
                    <a:pt x="0" y="463"/>
                  </a:lnTo>
                  <a:lnTo>
                    <a:pt x="544" y="389"/>
                  </a:lnTo>
                  <a:lnTo>
                    <a:pt x="544" y="0"/>
                  </a:lnTo>
                  <a:lnTo>
                    <a:pt x="0" y="74"/>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48" name="Picture 128"/>
            <p:cNvPicPr>
              <a:picLocks noChangeAspect="1" noChangeArrowheads="1"/>
            </p:cNvPicPr>
            <p:nvPr/>
          </p:nvPicPr>
          <p:blipFill>
            <a:blip r:embed="rId27">
              <a:extLst>
                <a:ext uri="{28A0092B-C50C-407E-A947-70E740481C1C}">
                  <a14:useLocalDpi xmlns="" xmlns:a14="http://schemas.microsoft.com/office/drawing/2010/main" val="0"/>
                </a:ext>
              </a:extLst>
            </a:blip>
            <a:srcRect/>
            <a:stretch>
              <a:fillRect/>
            </a:stretch>
          </p:blipFill>
          <p:spPr bwMode="auto">
            <a:xfrm>
              <a:off x="5042" y="2558"/>
              <a:ext cx="533" cy="4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93" name="Freeform 129"/>
            <p:cNvSpPr>
              <a:spLocks/>
            </p:cNvSpPr>
            <p:nvPr/>
          </p:nvSpPr>
          <p:spPr bwMode="auto">
            <a:xfrm>
              <a:off x="5042" y="2556"/>
              <a:ext cx="533" cy="484"/>
            </a:xfrm>
            <a:custGeom>
              <a:avLst/>
              <a:gdLst>
                <a:gd name="T0" fmla="+- 0 5042 5042"/>
                <a:gd name="T1" fmla="*/ T0 w 533"/>
                <a:gd name="T2" fmla="+- 0 2632 2556"/>
                <a:gd name="T3" fmla="*/ 2632 h 484"/>
                <a:gd name="T4" fmla="+- 0 5042 5042"/>
                <a:gd name="T5" fmla="*/ T4 w 533"/>
                <a:gd name="T6" fmla="+- 0 3040 2556"/>
                <a:gd name="T7" fmla="*/ 3040 h 484"/>
                <a:gd name="T8" fmla="+- 0 5575 5042"/>
                <a:gd name="T9" fmla="*/ T8 w 533"/>
                <a:gd name="T10" fmla="+- 0 2984 2556"/>
                <a:gd name="T11" fmla="*/ 2984 h 484"/>
                <a:gd name="T12" fmla="+- 0 5575 5042"/>
                <a:gd name="T13" fmla="*/ T12 w 533"/>
                <a:gd name="T14" fmla="+- 0 2556 2556"/>
                <a:gd name="T15" fmla="*/ 2556 h 484"/>
                <a:gd name="T16" fmla="+- 0 5042 5042"/>
                <a:gd name="T17" fmla="*/ T16 w 533"/>
                <a:gd name="T18" fmla="+- 0 2632 2556"/>
                <a:gd name="T19" fmla="*/ 2632 h 484"/>
              </a:gdLst>
              <a:ahLst/>
              <a:cxnLst>
                <a:cxn ang="0">
                  <a:pos x="T1" y="T3"/>
                </a:cxn>
                <a:cxn ang="0">
                  <a:pos x="T5" y="T7"/>
                </a:cxn>
                <a:cxn ang="0">
                  <a:pos x="T9" y="T11"/>
                </a:cxn>
                <a:cxn ang="0">
                  <a:pos x="T13" y="T15"/>
                </a:cxn>
                <a:cxn ang="0">
                  <a:pos x="T17" y="T19"/>
                </a:cxn>
              </a:cxnLst>
              <a:rect l="0" t="0" r="r" b="b"/>
              <a:pathLst>
                <a:path w="533" h="484">
                  <a:moveTo>
                    <a:pt x="0" y="76"/>
                  </a:moveTo>
                  <a:lnTo>
                    <a:pt x="0" y="484"/>
                  </a:lnTo>
                  <a:lnTo>
                    <a:pt x="533" y="428"/>
                  </a:lnTo>
                  <a:lnTo>
                    <a:pt x="533" y="0"/>
                  </a:lnTo>
                  <a:lnTo>
                    <a:pt x="0" y="76"/>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50" name="Picture 130"/>
            <p:cNvPicPr>
              <a:picLocks noChangeAspect="1" noChangeArrowheads="1"/>
            </p:cNvPicPr>
            <p:nvPr/>
          </p:nvPicPr>
          <p:blipFill>
            <a:blip r:embed="rId28">
              <a:extLst>
                <a:ext uri="{28A0092B-C50C-407E-A947-70E740481C1C}">
                  <a14:useLocalDpi xmlns="" xmlns:a14="http://schemas.microsoft.com/office/drawing/2010/main" val="0"/>
                </a:ext>
              </a:extLst>
            </a:blip>
            <a:srcRect/>
            <a:stretch>
              <a:fillRect/>
            </a:stretch>
          </p:blipFill>
          <p:spPr bwMode="auto">
            <a:xfrm>
              <a:off x="5031" y="3191"/>
              <a:ext cx="536" cy="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94" name="Freeform 131"/>
            <p:cNvSpPr>
              <a:spLocks/>
            </p:cNvSpPr>
            <p:nvPr/>
          </p:nvSpPr>
          <p:spPr bwMode="auto">
            <a:xfrm>
              <a:off x="5031" y="3190"/>
              <a:ext cx="536" cy="440"/>
            </a:xfrm>
            <a:custGeom>
              <a:avLst/>
              <a:gdLst>
                <a:gd name="T0" fmla="+- 0 5032 5032"/>
                <a:gd name="T1" fmla="*/ T0 w 536"/>
                <a:gd name="T2" fmla="+- 0 3242 3190"/>
                <a:gd name="T3" fmla="*/ 3242 h 440"/>
                <a:gd name="T4" fmla="+- 0 5032 5032"/>
                <a:gd name="T5" fmla="*/ T4 w 536"/>
                <a:gd name="T6" fmla="+- 0 3629 3190"/>
                <a:gd name="T7" fmla="*/ 3629 h 440"/>
                <a:gd name="T8" fmla="+- 0 5567 5032"/>
                <a:gd name="T9" fmla="*/ T8 w 536"/>
                <a:gd name="T10" fmla="+- 0 3573 3190"/>
                <a:gd name="T11" fmla="*/ 3573 h 440"/>
                <a:gd name="T12" fmla="+- 0 5567 5032"/>
                <a:gd name="T13" fmla="*/ T12 w 536"/>
                <a:gd name="T14" fmla="+- 0 3190 3190"/>
                <a:gd name="T15" fmla="*/ 3190 h 440"/>
                <a:gd name="T16" fmla="+- 0 5032 5032"/>
                <a:gd name="T17" fmla="*/ T16 w 536"/>
                <a:gd name="T18" fmla="+- 0 3242 3190"/>
                <a:gd name="T19" fmla="*/ 3242 h 440"/>
              </a:gdLst>
              <a:ahLst/>
              <a:cxnLst>
                <a:cxn ang="0">
                  <a:pos x="T1" y="T3"/>
                </a:cxn>
                <a:cxn ang="0">
                  <a:pos x="T5" y="T7"/>
                </a:cxn>
                <a:cxn ang="0">
                  <a:pos x="T9" y="T11"/>
                </a:cxn>
                <a:cxn ang="0">
                  <a:pos x="T13" y="T15"/>
                </a:cxn>
                <a:cxn ang="0">
                  <a:pos x="T17" y="T19"/>
                </a:cxn>
              </a:cxnLst>
              <a:rect l="0" t="0" r="r" b="b"/>
              <a:pathLst>
                <a:path w="536" h="440">
                  <a:moveTo>
                    <a:pt x="0" y="52"/>
                  </a:moveTo>
                  <a:lnTo>
                    <a:pt x="0" y="439"/>
                  </a:lnTo>
                  <a:lnTo>
                    <a:pt x="535" y="383"/>
                  </a:lnTo>
                  <a:lnTo>
                    <a:pt x="535" y="0"/>
                  </a:lnTo>
                  <a:lnTo>
                    <a:pt x="0" y="52"/>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252" name="Picture 132"/>
            <p:cNvPicPr>
              <a:picLocks noChangeAspect="1" noChangeArrowheads="1"/>
            </p:cNvPicPr>
            <p:nvPr/>
          </p:nvPicPr>
          <p:blipFill>
            <a:blip r:embed="rId29">
              <a:extLst>
                <a:ext uri="{28A0092B-C50C-407E-A947-70E740481C1C}">
                  <a14:useLocalDpi xmlns="" xmlns:a14="http://schemas.microsoft.com/office/drawing/2010/main" val="0"/>
                </a:ext>
              </a:extLst>
            </a:blip>
            <a:srcRect/>
            <a:stretch>
              <a:fillRect/>
            </a:stretch>
          </p:blipFill>
          <p:spPr bwMode="auto">
            <a:xfrm>
              <a:off x="5022" y="3806"/>
              <a:ext cx="524" cy="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95" name="Freeform 133"/>
            <p:cNvSpPr>
              <a:spLocks/>
            </p:cNvSpPr>
            <p:nvPr/>
          </p:nvSpPr>
          <p:spPr bwMode="auto">
            <a:xfrm>
              <a:off x="5022" y="3792"/>
              <a:ext cx="524" cy="414"/>
            </a:xfrm>
            <a:custGeom>
              <a:avLst/>
              <a:gdLst>
                <a:gd name="T0" fmla="+- 0 5022 5022"/>
                <a:gd name="T1" fmla="*/ T0 w 524"/>
                <a:gd name="T2" fmla="+- 0 3837 3792"/>
                <a:gd name="T3" fmla="*/ 3837 h 414"/>
                <a:gd name="T4" fmla="+- 0 5022 5022"/>
                <a:gd name="T5" fmla="*/ T4 w 524"/>
                <a:gd name="T6" fmla="+- 0 4206 3792"/>
                <a:gd name="T7" fmla="*/ 4206 h 414"/>
                <a:gd name="T8" fmla="+- 0 5545 5022"/>
                <a:gd name="T9" fmla="*/ T8 w 524"/>
                <a:gd name="T10" fmla="+- 0 4163 3792"/>
                <a:gd name="T11" fmla="*/ 4163 h 414"/>
                <a:gd name="T12" fmla="+- 0 5545 5022"/>
                <a:gd name="T13" fmla="*/ T12 w 524"/>
                <a:gd name="T14" fmla="+- 0 3792 3792"/>
                <a:gd name="T15" fmla="*/ 3792 h 414"/>
                <a:gd name="T16" fmla="+- 0 5022 5022"/>
                <a:gd name="T17" fmla="*/ T16 w 524"/>
                <a:gd name="T18" fmla="+- 0 3837 3792"/>
                <a:gd name="T19" fmla="*/ 3837 h 414"/>
              </a:gdLst>
              <a:ahLst/>
              <a:cxnLst>
                <a:cxn ang="0">
                  <a:pos x="T1" y="T3"/>
                </a:cxn>
                <a:cxn ang="0">
                  <a:pos x="T5" y="T7"/>
                </a:cxn>
                <a:cxn ang="0">
                  <a:pos x="T9" y="T11"/>
                </a:cxn>
                <a:cxn ang="0">
                  <a:pos x="T13" y="T15"/>
                </a:cxn>
                <a:cxn ang="0">
                  <a:pos x="T17" y="T19"/>
                </a:cxn>
              </a:cxnLst>
              <a:rect l="0" t="0" r="r" b="b"/>
              <a:pathLst>
                <a:path w="524" h="414">
                  <a:moveTo>
                    <a:pt x="0" y="45"/>
                  </a:moveTo>
                  <a:lnTo>
                    <a:pt x="0" y="414"/>
                  </a:lnTo>
                  <a:lnTo>
                    <a:pt x="523" y="371"/>
                  </a:lnTo>
                  <a:lnTo>
                    <a:pt x="523" y="0"/>
                  </a:lnTo>
                  <a:lnTo>
                    <a:pt x="0" y="45"/>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 xmlns:p14="http://schemas.microsoft.com/office/powerpoint/2010/main" val="2040688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lstStyle/>
          <a:p>
            <a:pPr lvl="0">
              <a:buNone/>
            </a:pPr>
            <a:r>
              <a:rPr lang="en-US" b="1" u="sng" dirty="0" smtClean="0">
                <a:solidFill>
                  <a:srgbClr val="00B0F0"/>
                </a:solidFill>
              </a:rPr>
              <a:t>6. Plaza type buildings</a:t>
            </a:r>
          </a:p>
          <a:p>
            <a:pPr>
              <a:buNone/>
            </a:pPr>
            <a:r>
              <a:rPr lang="en-US" dirty="0" smtClean="0"/>
              <a:t>Buildings with large built-up areas in lower storeys and a tower rising above as in hotels shopping mall cum office buildings (Figure 2.8).</a:t>
            </a:r>
          </a:p>
          <a:p>
            <a:pPr lvl="1"/>
            <a:r>
              <a:rPr lang="en-US" dirty="0" smtClean="0"/>
              <a:t>Sudden reduction in stiffness causes damage at the base of tower.</a:t>
            </a:r>
            <a:endParaRPr lang="en-US" sz="3600" dirty="0" smtClean="0"/>
          </a:p>
          <a:p>
            <a:pPr lvl="1"/>
            <a:r>
              <a:rPr lang="en-US" dirty="0" smtClean="0"/>
              <a:t>Affect all types of buildings including modern reinforced concrete buildings and older/historic masonry buildings.</a:t>
            </a:r>
            <a:endParaRPr lang="en-US" sz="3600" dirty="0" smtClean="0"/>
          </a:p>
          <a:p>
            <a:pPr>
              <a:buNone/>
            </a:pPr>
            <a:r>
              <a:rPr lang="en-US" dirty="0" smtClean="0"/>
              <a:t>Retrofitting strategies: Provide steel bracing and/or reduce tower height.</a:t>
            </a:r>
          </a:p>
          <a:p>
            <a:pPr>
              <a:buNone/>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61" name="Picture 117"/>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90600" y="457200"/>
            <a:ext cx="7467600" cy="62484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083555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lstStyle/>
          <a:p>
            <a:pPr lvl="0">
              <a:buNone/>
            </a:pPr>
            <a:r>
              <a:rPr lang="en-US" b="1" u="sng" dirty="0" smtClean="0">
                <a:solidFill>
                  <a:srgbClr val="00B0F0"/>
                </a:solidFill>
              </a:rPr>
              <a:t>7. Clustered buildings</a:t>
            </a:r>
          </a:p>
          <a:p>
            <a:pPr>
              <a:buNone/>
            </a:pPr>
            <a:r>
              <a:rPr lang="en-US" dirty="0" smtClean="0"/>
              <a:t>Buildings close to one another as in city business areas and sometimes having common walls (Figure 2.9).</a:t>
            </a:r>
          </a:p>
          <a:p>
            <a:pPr lvl="2">
              <a:buNone/>
            </a:pPr>
            <a:r>
              <a:rPr lang="en-US" dirty="0" smtClean="0"/>
              <a:t>Building hit or pound each other during earthquakes due to insufficient space for vibration.</a:t>
            </a:r>
            <a:endParaRPr lang="en-US" sz="3200" dirty="0" smtClean="0"/>
          </a:p>
          <a:p>
            <a:pPr lvl="2">
              <a:buNone/>
            </a:pPr>
            <a:r>
              <a:rPr lang="en-US" dirty="0" smtClean="0"/>
              <a:t>Affect all types of buildings.</a:t>
            </a:r>
            <a:endParaRPr lang="en-US" sz="3200" dirty="0" smtClean="0"/>
          </a:p>
          <a:p>
            <a:pPr>
              <a:buNone/>
            </a:pPr>
            <a:r>
              <a:rPr lang="en-US" dirty="0" smtClean="0"/>
              <a:t>Retrofitting strategy: Increasing gap by demolishing or provide bridge bearings in between.</a:t>
            </a:r>
          </a:p>
          <a:p>
            <a:pPr>
              <a:buNone/>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1" name="Picture 10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09600" y="152400"/>
            <a:ext cx="8077200" cy="6477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8963750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lstStyle/>
          <a:p>
            <a:pPr lvl="0">
              <a:buNone/>
            </a:pPr>
            <a:r>
              <a:rPr lang="en-US" b="1" u="sng" dirty="0" smtClean="0">
                <a:solidFill>
                  <a:srgbClr val="00B0F0"/>
                </a:solidFill>
              </a:rPr>
              <a:t>8. Non-ductile buildings</a:t>
            </a:r>
          </a:p>
          <a:p>
            <a:pPr>
              <a:buNone/>
            </a:pPr>
            <a:r>
              <a:rPr lang="en-US" dirty="0" smtClean="0"/>
              <a:t>Reinforced buildings not detailed as per IS: 13920 (Figure 2.10) and masonry buildings without reinforcement bands.</a:t>
            </a:r>
          </a:p>
          <a:p>
            <a:pPr lvl="1">
              <a:buNone/>
            </a:pPr>
            <a:r>
              <a:rPr lang="en-US" dirty="0" smtClean="0"/>
              <a:t>Buildings disintegrate due to inadequate integral action.</a:t>
            </a:r>
            <a:endParaRPr lang="en-US" sz="3600" dirty="0" smtClean="0"/>
          </a:p>
          <a:p>
            <a:pPr lvl="1">
              <a:buNone/>
            </a:pPr>
            <a:r>
              <a:rPr lang="en-US" dirty="0" smtClean="0"/>
              <a:t>Affect reinforced concrete and masonry buildings.</a:t>
            </a:r>
            <a:endParaRPr lang="en-US" sz="3600" dirty="0" smtClean="0"/>
          </a:p>
          <a:p>
            <a:pPr>
              <a:buNone/>
            </a:pPr>
            <a:r>
              <a:rPr lang="en-US" dirty="0" smtClean="0"/>
              <a:t>Retrofitting strategy: Provide extra frames and tie all elements together.</a:t>
            </a:r>
          </a:p>
          <a:p>
            <a:pPr>
              <a:buNone/>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8600" y="838200"/>
            <a:ext cx="8839200" cy="579119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2406229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lstStyle/>
          <a:p>
            <a:pPr lvl="0">
              <a:buNone/>
            </a:pPr>
            <a:r>
              <a:rPr lang="en-US" b="1" u="sng" dirty="0" smtClean="0">
                <a:solidFill>
                  <a:srgbClr val="00B0F0"/>
                </a:solidFill>
              </a:rPr>
              <a:t>9. Buildings with projecting elements</a:t>
            </a:r>
          </a:p>
          <a:p>
            <a:pPr>
              <a:buNone/>
            </a:pPr>
            <a:r>
              <a:rPr lang="en-US" dirty="0" smtClean="0"/>
              <a:t>Buildings with large projections like canopies, balconies, sunshades, parapets, and water tanks in the roofs (Figure 2.11).</a:t>
            </a:r>
          </a:p>
          <a:p>
            <a:pPr lvl="2">
              <a:buNone/>
            </a:pPr>
            <a:r>
              <a:rPr lang="en-US" dirty="0" smtClean="0"/>
              <a:t>Horizontal projecting elements generally develop stability problems and tend to overturn.</a:t>
            </a:r>
            <a:endParaRPr lang="en-US" sz="3200" dirty="0" smtClean="0"/>
          </a:p>
          <a:p>
            <a:pPr lvl="2">
              <a:buNone/>
            </a:pPr>
            <a:r>
              <a:rPr lang="en-US" dirty="0" smtClean="0"/>
              <a:t>Vertically projecting elements experience amplified excitations and so develop stability problems.</a:t>
            </a:r>
            <a:endParaRPr lang="en-US" sz="3200" dirty="0" smtClean="0"/>
          </a:p>
          <a:p>
            <a:pPr lvl="2">
              <a:buNone/>
            </a:pPr>
            <a:r>
              <a:rPr lang="en-US" dirty="0" smtClean="0"/>
              <a:t>Affect all types of buildings except light weight </a:t>
            </a:r>
            <a:r>
              <a:rPr lang="en-US" dirty="0" err="1" smtClean="0"/>
              <a:t>sheetings</a:t>
            </a:r>
            <a:r>
              <a:rPr lang="en-US" dirty="0" smtClean="0"/>
              <a:t>.</a:t>
            </a:r>
            <a:endParaRPr lang="en-US" sz="3200" dirty="0" smtClean="0"/>
          </a:p>
          <a:p>
            <a:pPr>
              <a:buNone/>
            </a:pPr>
            <a:r>
              <a:rPr lang="en-US" dirty="0" smtClean="0"/>
              <a:t>Retrofitting strategy: Reduce projections or reduce their weight. Alternatively they may be braced or anchored to main elements.</a:t>
            </a:r>
          </a:p>
          <a:p>
            <a:pPr>
              <a:buNone/>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77" name="Picture 361"/>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38200" y="685800"/>
            <a:ext cx="7467599" cy="5943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645130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lnSpcReduction="10000"/>
          </a:bodyPr>
          <a:lstStyle/>
          <a:p>
            <a:pPr lvl="2">
              <a:buNone/>
            </a:pPr>
            <a:r>
              <a:rPr lang="en-US" sz="3200" b="1" u="sng" dirty="0" smtClean="0">
                <a:solidFill>
                  <a:srgbClr val="C00000"/>
                </a:solidFill>
              </a:rPr>
              <a:t>Seismic Design Philosophy</a:t>
            </a:r>
          </a:p>
          <a:p>
            <a:pPr lvl="2" algn="just">
              <a:buNone/>
            </a:pPr>
            <a:r>
              <a:rPr lang="en-US" dirty="0" smtClean="0"/>
              <a:t>Severe earthquakes have an extremely low probability of occurrence during the life of a structure. If a structure has to resist such earthquakes elastically, it would require an expensive lateral load resisting system, which is unwarranted. On the other hand, if the structure loses its aesthetics or functionality quite often due to minor tremors and needs repairs, it will be a very unfavorable design. The usual strategy is:</a:t>
            </a:r>
          </a:p>
          <a:p>
            <a:pPr lvl="2" algn="just">
              <a:buNone/>
            </a:pPr>
            <a:r>
              <a:rPr lang="en-US" dirty="0" smtClean="0"/>
              <a:t>In addition to strength requirements at the ultimate load, structures are also designed to have adequate stiffness in the lateral direction under service loads. This is usually ensured, by limiting the relative displacement between successive floors, known as the </a:t>
            </a:r>
            <a:r>
              <a:rPr lang="en-US" i="1" dirty="0" smtClean="0"/>
              <a:t>storey drift</a:t>
            </a:r>
            <a:r>
              <a:rPr lang="en-US" dirty="0" smtClean="0"/>
              <a:t>. For buildings, a maximum allowable storey drift of </a:t>
            </a:r>
            <a:r>
              <a:rPr lang="en-US" i="1" dirty="0" smtClean="0"/>
              <a:t>0.004 </a:t>
            </a:r>
            <a:r>
              <a:rPr lang="en-US" dirty="0" smtClean="0"/>
              <a:t>times the storey height is normally used under moderate earthquakes.</a:t>
            </a:r>
          </a:p>
          <a:p>
            <a:pPr lvl="2">
              <a:buNone/>
            </a:pPr>
            <a:endParaRPr lang="en-US" dirty="0" smtClean="0"/>
          </a:p>
          <a:p>
            <a:pPr>
              <a:buNone/>
            </a:pP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458200" cy="6324600"/>
          </a:xfrm>
        </p:spPr>
        <p:txBody>
          <a:bodyPr>
            <a:normAutofit fontScale="62500" lnSpcReduction="20000"/>
          </a:bodyPr>
          <a:lstStyle/>
          <a:p>
            <a:pPr lvl="2">
              <a:buNone/>
            </a:pPr>
            <a:r>
              <a:rPr lang="en-US" sz="3800" b="1" dirty="0" smtClean="0">
                <a:solidFill>
                  <a:srgbClr val="C00000"/>
                </a:solidFill>
              </a:rPr>
              <a:t>Analysis and Design for Earthquake Loads</a:t>
            </a:r>
          </a:p>
          <a:p>
            <a:pPr>
              <a:buNone/>
            </a:pPr>
            <a:r>
              <a:rPr lang="en-US" b="1" dirty="0" smtClean="0"/>
              <a:t> </a:t>
            </a:r>
            <a:endParaRPr lang="en-US" sz="1800" dirty="0" smtClean="0"/>
          </a:p>
          <a:p>
            <a:pPr algn="just">
              <a:buNone/>
            </a:pPr>
            <a:r>
              <a:rPr lang="en-US" dirty="0" smtClean="0"/>
              <a:t>Structures are usually designed for gravity loads and checked for earthquake loading. In conformity with the design philosophy, this check consists of two steps - the first ensures elastic response under moderate earthquakes and the second ensures that collapse is precluded under a severe earthquake. Due to the uncertainties associated in predicting the inelastic response, the second check may be dispensed with, by providing adequate ductility and energy dissipation capacity. </a:t>
            </a:r>
          </a:p>
          <a:p>
            <a:pPr algn="just">
              <a:buNone/>
            </a:pPr>
            <a:endParaRPr lang="en-US" dirty="0" smtClean="0"/>
          </a:p>
          <a:p>
            <a:pPr algn="just">
              <a:buNone/>
            </a:pPr>
            <a:r>
              <a:rPr lang="en-US" dirty="0" smtClean="0"/>
              <a:t>The important factors, which influence earthquake resistant design are, the geographical location of the structure, the site soil and foundation condition, the importance of the structure, the dynamic characteristics of the structure such as the natural periods and the properties of the structure such as strength, stiffness, ductility, and energy dissipation capacity. These factors are considered directly or indirectly in all the methods of analysis.</a:t>
            </a:r>
          </a:p>
          <a:p>
            <a:pPr algn="just">
              <a:buNone/>
            </a:pPr>
            <a:r>
              <a:rPr lang="en-US" dirty="0" smtClean="0"/>
              <a:t> </a:t>
            </a:r>
          </a:p>
          <a:p>
            <a:pPr algn="just">
              <a:buNone/>
            </a:pPr>
            <a:r>
              <a:rPr lang="en-US" dirty="0" smtClean="0"/>
              <a:t>The response spectrum method has the advantage that, it can account for irregularities as well as higher mode contributions and gives more accurate results. Therefore, this is the most widely used method in seismic analysis. The method proposed by the Indian code.</a:t>
            </a:r>
          </a:p>
          <a:p>
            <a:pPr>
              <a:buNone/>
            </a:pP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lstStyle/>
          <a:p>
            <a:pPr lvl="2">
              <a:buNone/>
            </a:pPr>
            <a:r>
              <a:rPr lang="en-US" sz="3200" b="1" u="sng" dirty="0" smtClean="0">
                <a:solidFill>
                  <a:srgbClr val="C00000"/>
                </a:solidFill>
              </a:rPr>
              <a:t>General Design Requirements </a:t>
            </a:r>
            <a:endParaRPr lang="en-US" sz="3200" u="sng" dirty="0" smtClean="0">
              <a:solidFill>
                <a:srgbClr val="C00000"/>
              </a:solidFill>
            </a:endParaRPr>
          </a:p>
          <a:p>
            <a:pPr algn="just">
              <a:buNone/>
            </a:pPr>
            <a:r>
              <a:rPr lang="en-US" sz="2800" dirty="0" smtClean="0"/>
              <a:t>The IS 1893 code gives guidelines to classify buildings as regular or irregular based on simple calculations. If a building is regular, a simplified method of analysis can be adopted. The types of irregularities defined in the code are</a:t>
            </a:r>
          </a:p>
          <a:p>
            <a:pPr>
              <a:buNone/>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fontScale="62500" lnSpcReduction="20000"/>
          </a:bodyPr>
          <a:lstStyle/>
          <a:p>
            <a:pPr>
              <a:buNone/>
            </a:pPr>
            <a:r>
              <a:rPr lang="en-US" sz="4500" b="1" u="sng" dirty="0" smtClean="0">
                <a:solidFill>
                  <a:srgbClr val="00B050"/>
                </a:solidFill>
              </a:rPr>
              <a:t>Plan Irregularities</a:t>
            </a:r>
            <a:endParaRPr lang="en-US" sz="4500" b="1" dirty="0" smtClean="0">
              <a:solidFill>
                <a:srgbClr val="00B050"/>
              </a:solidFill>
            </a:endParaRPr>
          </a:p>
          <a:p>
            <a:pPr lvl="0">
              <a:buNone/>
            </a:pPr>
            <a:r>
              <a:rPr lang="en-US" b="1" u="sng" dirty="0" smtClean="0">
                <a:solidFill>
                  <a:srgbClr val="FFC000"/>
                </a:solidFill>
              </a:rPr>
              <a:t>1. Torsion Irregularity</a:t>
            </a:r>
            <a:r>
              <a:rPr lang="en-US" b="1" dirty="0" smtClean="0">
                <a:solidFill>
                  <a:srgbClr val="FFC000"/>
                </a:solidFill>
              </a:rPr>
              <a:t>: </a:t>
            </a:r>
            <a:r>
              <a:rPr lang="en-US" dirty="0" smtClean="0"/>
              <a:t>To be considered when floor diaphragms are rigid in their own plan in relation to the vertical structural elements that resist the lateral forces. Torsional irregularity to be considered to exist when the maximum storey drift, computed with design eccentricity, at one end of the structures transverse to an axis is more than 1.2 times the average of the storey drifts at the two ends of the structure.</a:t>
            </a:r>
          </a:p>
          <a:p>
            <a:pPr lvl="0">
              <a:buNone/>
            </a:pPr>
            <a:r>
              <a:rPr lang="en-US" b="1" u="sng" dirty="0" smtClean="0">
                <a:solidFill>
                  <a:srgbClr val="FFC000"/>
                </a:solidFill>
              </a:rPr>
              <a:t>2. Re-entrant Corners</a:t>
            </a:r>
            <a:r>
              <a:rPr lang="en-US" b="1" dirty="0" smtClean="0">
                <a:solidFill>
                  <a:srgbClr val="FFC000"/>
                </a:solidFill>
              </a:rPr>
              <a:t>: </a:t>
            </a:r>
            <a:r>
              <a:rPr lang="en-US" dirty="0" smtClean="0"/>
              <a:t>Plan configurations of a structure and its lateral force resisting system contain re-entrant corners, where both projections of the structure beyond the re- entrant corner are greater than 15 percent of its plan dimension in the given direction.</a:t>
            </a:r>
          </a:p>
          <a:p>
            <a:pPr lvl="0">
              <a:buNone/>
            </a:pPr>
            <a:r>
              <a:rPr lang="en-US" b="1" u="sng" dirty="0" smtClean="0">
                <a:solidFill>
                  <a:srgbClr val="FFC000"/>
                </a:solidFill>
              </a:rPr>
              <a:t>3. Diaphragm Discontinuity</a:t>
            </a:r>
            <a:r>
              <a:rPr lang="en-US" b="1" dirty="0" smtClean="0">
                <a:solidFill>
                  <a:srgbClr val="FFC000"/>
                </a:solidFill>
              </a:rPr>
              <a:t>: </a:t>
            </a:r>
            <a:r>
              <a:rPr lang="en-US" dirty="0" smtClean="0"/>
              <a:t>Diaphragms with abrupt discontinuities or variations in stiffness, including those having cut-out or open areas greater than 50 percent of the gross enclosed diaphragm area, or changes in effective diaphragm stiffness of more than 50 percent from one storey to the next.</a:t>
            </a:r>
          </a:p>
          <a:p>
            <a:pPr lvl="0">
              <a:buNone/>
            </a:pPr>
            <a:r>
              <a:rPr lang="en-US" b="1" u="sng" dirty="0" smtClean="0">
                <a:solidFill>
                  <a:srgbClr val="FFC000"/>
                </a:solidFill>
              </a:rPr>
              <a:t>4. Out-of-plane offsets</a:t>
            </a:r>
            <a:r>
              <a:rPr lang="en-US" b="1" dirty="0" smtClean="0">
                <a:solidFill>
                  <a:srgbClr val="FFC000"/>
                </a:solidFill>
              </a:rPr>
              <a:t>: </a:t>
            </a:r>
            <a:r>
              <a:rPr lang="en-US" dirty="0" smtClean="0"/>
              <a:t>Discontinuities in a lateral force resistance path, such as out-of- plane offsets of vertical elements.</a:t>
            </a:r>
          </a:p>
          <a:p>
            <a:pPr lvl="0">
              <a:buNone/>
            </a:pPr>
            <a:r>
              <a:rPr lang="en-US" b="1" u="sng" dirty="0" smtClean="0">
                <a:solidFill>
                  <a:srgbClr val="FFC000"/>
                </a:solidFill>
              </a:rPr>
              <a:t>5. Non-parallel systems</a:t>
            </a:r>
            <a:r>
              <a:rPr lang="en-US" b="1" dirty="0" smtClean="0">
                <a:solidFill>
                  <a:srgbClr val="FFC000"/>
                </a:solidFill>
              </a:rPr>
              <a:t>: </a:t>
            </a:r>
            <a:r>
              <a:rPr lang="en-US" dirty="0" smtClean="0"/>
              <a:t>The vertical elements resisting the lateral force are not parallel to or symmetric about the major orthogonal axes or the lateral force resisting element.</a:t>
            </a:r>
          </a:p>
          <a:p>
            <a:pPr>
              <a:buNone/>
            </a:pPr>
            <a:r>
              <a:rPr lang="en-US" dirty="0" smtClean="0"/>
              <a:t> </a:t>
            </a:r>
          </a:p>
          <a:p>
            <a:pPr>
              <a:buNone/>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fontScale="85000" lnSpcReduction="20000"/>
          </a:bodyPr>
          <a:lstStyle/>
          <a:p>
            <a:pPr>
              <a:buNone/>
            </a:pPr>
            <a:r>
              <a:rPr lang="en-US" sz="4600" b="1" u="sng" dirty="0" smtClean="0">
                <a:solidFill>
                  <a:srgbClr val="00B050"/>
                </a:solidFill>
              </a:rPr>
              <a:t>Vertical Irregularities</a:t>
            </a:r>
          </a:p>
          <a:p>
            <a:pPr>
              <a:buNone/>
            </a:pPr>
            <a:r>
              <a:rPr lang="en-US" sz="4600" b="1" dirty="0" smtClean="0">
                <a:solidFill>
                  <a:srgbClr val="00B050"/>
                </a:solidFill>
              </a:rPr>
              <a:t> </a:t>
            </a:r>
          </a:p>
          <a:p>
            <a:pPr algn="just">
              <a:buNone/>
            </a:pPr>
            <a:r>
              <a:rPr lang="en-US" b="1" dirty="0" smtClean="0">
                <a:solidFill>
                  <a:srgbClr val="FFC000"/>
                </a:solidFill>
              </a:rPr>
              <a:t>1. a) </a:t>
            </a:r>
            <a:r>
              <a:rPr lang="en-US" b="1" u="sng" dirty="0" smtClean="0">
                <a:solidFill>
                  <a:srgbClr val="FFC000"/>
                </a:solidFill>
              </a:rPr>
              <a:t>Stiffness Irregularity</a:t>
            </a:r>
            <a:r>
              <a:rPr lang="en-US" b="1" dirty="0" smtClean="0">
                <a:solidFill>
                  <a:srgbClr val="FFC000"/>
                </a:solidFill>
              </a:rPr>
              <a:t> – </a:t>
            </a:r>
            <a:r>
              <a:rPr lang="en-US" dirty="0" smtClean="0"/>
              <a:t>Soft Storey: A soft storey is one in which the lateral stiffness is less than 70 percent of that in the storey above or less than 80 percent of the average lateral stiffness of the three storeys above</a:t>
            </a:r>
          </a:p>
          <a:p>
            <a:pPr lvl="0" algn="just">
              <a:buNone/>
            </a:pPr>
            <a:r>
              <a:rPr lang="en-US" b="1" dirty="0" smtClean="0">
                <a:solidFill>
                  <a:srgbClr val="FFC000"/>
                </a:solidFill>
              </a:rPr>
              <a:t>b)</a:t>
            </a:r>
            <a:r>
              <a:rPr lang="en-US" b="1" u="sng" dirty="0" smtClean="0">
                <a:solidFill>
                  <a:srgbClr val="FFC000"/>
                </a:solidFill>
              </a:rPr>
              <a:t> Stiffness Irregularity</a:t>
            </a:r>
            <a:r>
              <a:rPr lang="en-US" b="1" dirty="0" smtClean="0">
                <a:solidFill>
                  <a:srgbClr val="FFC000"/>
                </a:solidFill>
              </a:rPr>
              <a:t> – </a:t>
            </a:r>
            <a:r>
              <a:rPr lang="en-US" dirty="0" smtClean="0"/>
              <a:t>Extreme Soft Storey: A extreme soft storey is one in which the lateral stiffness is less than 60 percent of that in the storey above or less than 70 percent of the average stiffness of the three storeys above. For example, buildings on STILTS will fall under this category.</a:t>
            </a:r>
          </a:p>
          <a:p>
            <a:pPr lvl="0" algn="just">
              <a:buNone/>
            </a:pPr>
            <a:r>
              <a:rPr lang="en-US" b="1" u="sng" dirty="0" smtClean="0">
                <a:solidFill>
                  <a:srgbClr val="FFC000"/>
                </a:solidFill>
              </a:rPr>
              <a:t>2. Mass Irregularity</a:t>
            </a:r>
            <a:r>
              <a:rPr lang="en-US" b="1" dirty="0" smtClean="0">
                <a:solidFill>
                  <a:srgbClr val="FFC000"/>
                </a:solidFill>
              </a:rPr>
              <a:t>: </a:t>
            </a:r>
            <a:r>
              <a:rPr lang="en-US" dirty="0" smtClean="0"/>
              <a:t>Mass irregularity shall be considered to exist where the seismic weight of any storey is more than 200 percent of that of its adjacent storeys. The irregularity need not be considered in case of roofs.</a:t>
            </a:r>
          </a:p>
          <a:p>
            <a:pPr algn="just">
              <a:buNone/>
            </a:pP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458200" cy="6324600"/>
          </a:xfrm>
        </p:spPr>
        <p:txBody>
          <a:bodyPr>
            <a:normAutofit fontScale="85000" lnSpcReduction="10000"/>
          </a:bodyPr>
          <a:lstStyle/>
          <a:p>
            <a:pPr algn="just">
              <a:buNone/>
            </a:pPr>
            <a:r>
              <a:rPr lang="en-US" b="1" u="sng" dirty="0" smtClean="0">
                <a:solidFill>
                  <a:srgbClr val="FFC000"/>
                </a:solidFill>
              </a:rPr>
              <a:t>3. Vertical Geometric Irregularity</a:t>
            </a:r>
            <a:r>
              <a:rPr lang="en-US" b="1" dirty="0" smtClean="0">
                <a:solidFill>
                  <a:srgbClr val="FFC000"/>
                </a:solidFill>
              </a:rPr>
              <a:t>: </a:t>
            </a:r>
          </a:p>
          <a:p>
            <a:pPr algn="just">
              <a:buNone/>
            </a:pPr>
            <a:r>
              <a:rPr lang="en-US" dirty="0" smtClean="0"/>
              <a:t>Vertical geometric irregularity shall be considered to exist where the horizontal dimension of the lateral force resisting system in any storey is more than 150 percent of that in its adjacent storey.</a:t>
            </a:r>
          </a:p>
          <a:p>
            <a:pPr lvl="0" algn="just">
              <a:buNone/>
            </a:pPr>
            <a:r>
              <a:rPr lang="en-US" b="1" u="sng" dirty="0" smtClean="0">
                <a:solidFill>
                  <a:srgbClr val="FFC000"/>
                </a:solidFill>
              </a:rPr>
              <a:t>4. In-Plane Discontinuity in Vertical Elements Resisting Lateral Force</a:t>
            </a:r>
            <a:r>
              <a:rPr lang="en-US" b="1" dirty="0" smtClean="0">
                <a:solidFill>
                  <a:srgbClr val="FFC000"/>
                </a:solidFill>
              </a:rPr>
              <a:t>: </a:t>
            </a:r>
          </a:p>
          <a:p>
            <a:pPr lvl="0" algn="just">
              <a:buNone/>
            </a:pPr>
            <a:r>
              <a:rPr lang="en-US" dirty="0" smtClean="0"/>
              <a:t>A in-plane offset of the lateral force resisting elements greater than the length of those elements.</a:t>
            </a:r>
          </a:p>
          <a:p>
            <a:pPr lvl="0" algn="just">
              <a:buNone/>
            </a:pPr>
            <a:r>
              <a:rPr lang="en-US" b="1" u="sng" dirty="0" smtClean="0">
                <a:solidFill>
                  <a:srgbClr val="FFC000"/>
                </a:solidFill>
              </a:rPr>
              <a:t>5. Discontinuity in Capacity – Weak Storey</a:t>
            </a:r>
            <a:r>
              <a:rPr lang="en-US" b="1" dirty="0" smtClean="0">
                <a:solidFill>
                  <a:srgbClr val="FFC000"/>
                </a:solidFill>
              </a:rPr>
              <a:t>:</a:t>
            </a:r>
          </a:p>
          <a:p>
            <a:pPr lvl="0" algn="just">
              <a:buNone/>
            </a:pPr>
            <a:r>
              <a:rPr lang="en-US" b="1" dirty="0" smtClean="0">
                <a:solidFill>
                  <a:srgbClr val="FFC000"/>
                </a:solidFill>
              </a:rPr>
              <a:t> </a:t>
            </a:r>
            <a:r>
              <a:rPr lang="en-US" dirty="0" smtClean="0"/>
              <a:t>A weak storey is one in which the storey lateral strength is less than 80 percent of that in the storey above. The storey lateral strength is the total strength of all seismic force resisting elements sharing the storey shear in the considered direction.</a:t>
            </a:r>
          </a:p>
          <a:p>
            <a:pPr>
              <a:buNone/>
            </a:pP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458200" cy="6477000"/>
          </a:xfrm>
        </p:spPr>
        <p:txBody>
          <a:bodyPr>
            <a:normAutofit fontScale="70000" lnSpcReduction="20000"/>
          </a:bodyPr>
          <a:lstStyle/>
          <a:p>
            <a:pPr lvl="2">
              <a:buNone/>
            </a:pPr>
            <a:r>
              <a:rPr lang="en-US" sz="5100" b="1" u="sng" dirty="0" smtClean="0">
                <a:solidFill>
                  <a:srgbClr val="C00000"/>
                </a:solidFill>
              </a:rPr>
              <a:t>Calculation of Earthquake Loads</a:t>
            </a:r>
          </a:p>
          <a:p>
            <a:pPr>
              <a:buNone/>
            </a:pPr>
            <a:r>
              <a:rPr lang="en-US" b="1" dirty="0" smtClean="0"/>
              <a:t> </a:t>
            </a:r>
            <a:endParaRPr lang="en-US" sz="1800" dirty="0" smtClean="0"/>
          </a:p>
          <a:p>
            <a:pPr>
              <a:buNone/>
            </a:pPr>
            <a:r>
              <a:rPr lang="en-US" sz="2900" dirty="0" smtClean="0"/>
              <a:t>The horizontal seismic coefficient A</a:t>
            </a:r>
            <a:r>
              <a:rPr lang="en-US" sz="2900" baseline="-25000" dirty="0" smtClean="0"/>
              <a:t>h</a:t>
            </a:r>
            <a:r>
              <a:rPr lang="en-US" sz="2900" dirty="0" smtClean="0"/>
              <a:t> takes into account the location of the structure by means of a zone factor Z, the importance of the structure by means of a factor I and the ductility by means of a factor R. It also considers the flexibility of the structure-foundation system by means of an acceleration ratio Sa/g , which is a function of the natural time period T. This last ratio is given in the form of a graph known as the response spectrum. The horizontal seismic coefficient A</a:t>
            </a:r>
            <a:r>
              <a:rPr lang="en-US" sz="2900" baseline="-25000" dirty="0" smtClean="0"/>
              <a:t>h</a:t>
            </a:r>
            <a:r>
              <a:rPr lang="en-US" sz="2900" dirty="0" smtClean="0"/>
              <a:t> is given by</a:t>
            </a:r>
          </a:p>
          <a:p>
            <a:pPr algn="ctr">
              <a:buNone/>
            </a:pPr>
            <a:endParaRPr lang="en-US" sz="2900" i="1" dirty="0" smtClean="0"/>
          </a:p>
          <a:p>
            <a:pPr algn="ctr">
              <a:buNone/>
            </a:pPr>
            <a:r>
              <a:rPr lang="en-US" sz="2900" i="1" dirty="0" smtClean="0"/>
              <a:t>An   </a:t>
            </a:r>
            <a:r>
              <a:rPr lang="en-US" sz="2900" dirty="0" smtClean="0"/>
              <a:t>=  </a:t>
            </a:r>
            <a:r>
              <a:rPr lang="en-US" sz="2900" i="1" dirty="0" smtClean="0"/>
              <a:t>Z  I Sa / 2 R g </a:t>
            </a:r>
            <a:endParaRPr lang="en-US" sz="2900" dirty="0" smtClean="0"/>
          </a:p>
          <a:p>
            <a:pPr>
              <a:buNone/>
            </a:pPr>
            <a:r>
              <a:rPr lang="en-US" sz="2900" dirty="0" smtClean="0"/>
              <a:t/>
            </a:r>
            <a:br>
              <a:rPr lang="en-US" sz="2900" dirty="0" smtClean="0"/>
            </a:br>
            <a:r>
              <a:rPr lang="en-US" sz="2900" dirty="0" smtClean="0"/>
              <a:t>where,</a:t>
            </a:r>
          </a:p>
          <a:p>
            <a:pPr>
              <a:buNone/>
            </a:pPr>
            <a:r>
              <a:rPr lang="en-US" sz="2900" i="1" dirty="0" smtClean="0"/>
              <a:t>Z = </a:t>
            </a:r>
            <a:r>
              <a:rPr lang="en-US" sz="2900" dirty="0" smtClean="0"/>
              <a:t>Zone factor corresponding to the seismic zone obtained from a map</a:t>
            </a:r>
          </a:p>
          <a:p>
            <a:pPr>
              <a:buNone/>
            </a:pPr>
            <a:r>
              <a:rPr lang="en-US" sz="2900" i="1" dirty="0" smtClean="0"/>
              <a:t>I = </a:t>
            </a:r>
            <a:r>
              <a:rPr lang="en-US" sz="2900" dirty="0" smtClean="0"/>
              <a:t>Importance factor</a:t>
            </a:r>
          </a:p>
          <a:p>
            <a:pPr>
              <a:buNone/>
            </a:pPr>
            <a:r>
              <a:rPr lang="en-US" sz="2900" i="1" dirty="0" smtClean="0"/>
              <a:t>R = </a:t>
            </a:r>
            <a:r>
              <a:rPr lang="en-US" sz="2900" dirty="0" smtClean="0"/>
              <a:t>Response reduction factor.</a:t>
            </a:r>
          </a:p>
          <a:p>
            <a:pPr algn="ctr">
              <a:buNone/>
            </a:pPr>
            <a:r>
              <a:rPr lang="en-US" dirty="0" smtClean="0"/>
              <a:t>Zone factor Z</a:t>
            </a:r>
          </a:p>
          <a:p>
            <a:pPr algn="ctr">
              <a:buNone/>
            </a:pPr>
            <a:endParaRPr lang="en-US" dirty="0" smtClean="0"/>
          </a:p>
          <a:p>
            <a:pPr>
              <a:buNone/>
            </a:pPr>
            <a:r>
              <a:rPr lang="en-US" dirty="0" smtClean="0"/>
              <a:t> </a:t>
            </a:r>
          </a:p>
          <a:p>
            <a:pPr>
              <a:buNone/>
            </a:pPr>
            <a:r>
              <a:rPr lang="en-US" dirty="0" smtClean="0"/>
              <a:t> </a:t>
            </a:r>
            <a:endParaRPr lang="en-US" sz="2800" dirty="0" smtClean="0"/>
          </a:p>
          <a:p>
            <a:pPr>
              <a:buNone/>
            </a:pPr>
            <a:endParaRPr lang="en-US" dirty="0"/>
          </a:p>
        </p:txBody>
      </p:sp>
      <p:graphicFrame>
        <p:nvGraphicFramePr>
          <p:cNvPr id="4" name="Table 3"/>
          <p:cNvGraphicFramePr>
            <a:graphicFrameLocks noGrp="1"/>
          </p:cNvGraphicFramePr>
          <p:nvPr/>
        </p:nvGraphicFramePr>
        <p:xfrm>
          <a:off x="533400" y="5257799"/>
          <a:ext cx="8305800" cy="1371600"/>
        </p:xfrm>
        <a:graphic>
          <a:graphicData uri="http://schemas.openxmlformats.org/drawingml/2006/table">
            <a:tbl>
              <a:tblPr firstRow="1" bandRow="1">
                <a:tableStyleId>{5C22544A-7EE6-4342-B048-85BDC9FD1C3A}</a:tableStyleId>
              </a:tblPr>
              <a:tblGrid>
                <a:gridCol w="1661160"/>
                <a:gridCol w="1661160"/>
                <a:gridCol w="1661160"/>
                <a:gridCol w="1661160"/>
                <a:gridCol w="1661160"/>
              </a:tblGrid>
              <a:tr h="137162">
                <a:tc>
                  <a:txBody>
                    <a:bodyPr/>
                    <a:lstStyle/>
                    <a:p>
                      <a:pPr algn="ctr"/>
                      <a:r>
                        <a:rPr lang="en-US" dirty="0" smtClean="0"/>
                        <a:t>Seismic zone</a:t>
                      </a:r>
                      <a:endParaRPr lang="en-US" dirty="0"/>
                    </a:p>
                  </a:txBody>
                  <a:tcPr/>
                </a:tc>
                <a:tc>
                  <a:txBody>
                    <a:bodyPr/>
                    <a:lstStyle/>
                    <a:p>
                      <a:pPr algn="ctr"/>
                      <a:r>
                        <a:rPr lang="en-US" dirty="0" smtClean="0"/>
                        <a:t>II</a:t>
                      </a:r>
                      <a:endParaRPr lang="en-US" dirty="0"/>
                    </a:p>
                  </a:txBody>
                  <a:tcPr/>
                </a:tc>
                <a:tc>
                  <a:txBody>
                    <a:bodyPr/>
                    <a:lstStyle/>
                    <a:p>
                      <a:pPr algn="ctr"/>
                      <a:r>
                        <a:rPr lang="en-US" dirty="0" smtClean="0"/>
                        <a:t>III</a:t>
                      </a:r>
                      <a:endParaRPr lang="en-US" dirty="0"/>
                    </a:p>
                  </a:txBody>
                  <a:tcPr/>
                </a:tc>
                <a:tc>
                  <a:txBody>
                    <a:bodyPr/>
                    <a:lstStyle/>
                    <a:p>
                      <a:pPr algn="ctr"/>
                      <a:r>
                        <a:rPr lang="en-US" dirty="0" smtClean="0"/>
                        <a:t>IV</a:t>
                      </a:r>
                      <a:endParaRPr lang="en-US" dirty="0"/>
                    </a:p>
                  </a:txBody>
                  <a:tcPr/>
                </a:tc>
                <a:tc>
                  <a:txBody>
                    <a:bodyPr/>
                    <a:lstStyle/>
                    <a:p>
                      <a:pPr algn="ctr"/>
                      <a:r>
                        <a:rPr lang="en-US" dirty="0" smtClean="0"/>
                        <a:t>V</a:t>
                      </a:r>
                      <a:endParaRPr lang="en-US" dirty="0"/>
                    </a:p>
                  </a:txBody>
                  <a:tcPr/>
                </a:tc>
              </a:tr>
              <a:tr h="385234">
                <a:tc>
                  <a:txBody>
                    <a:bodyPr/>
                    <a:lstStyle/>
                    <a:p>
                      <a:pPr algn="ctr"/>
                      <a:r>
                        <a:rPr lang="en-US" dirty="0" smtClean="0"/>
                        <a:t>Seismic intensity</a:t>
                      </a:r>
                      <a:endParaRPr lang="en-US" dirty="0"/>
                    </a:p>
                  </a:txBody>
                  <a:tcPr/>
                </a:tc>
                <a:tc>
                  <a:txBody>
                    <a:bodyPr/>
                    <a:lstStyle/>
                    <a:p>
                      <a:pPr algn="ctr"/>
                      <a:r>
                        <a:rPr lang="en-US" dirty="0" smtClean="0"/>
                        <a:t>Low</a:t>
                      </a:r>
                      <a:endParaRPr lang="en-US" dirty="0"/>
                    </a:p>
                  </a:txBody>
                  <a:tcPr/>
                </a:tc>
                <a:tc>
                  <a:txBody>
                    <a:bodyPr/>
                    <a:lstStyle/>
                    <a:p>
                      <a:pPr algn="ctr"/>
                      <a:r>
                        <a:rPr lang="en-US" dirty="0" smtClean="0"/>
                        <a:t>Moderate </a:t>
                      </a:r>
                      <a:endParaRPr lang="en-US" dirty="0"/>
                    </a:p>
                  </a:txBody>
                  <a:tcPr/>
                </a:tc>
                <a:tc>
                  <a:txBody>
                    <a:bodyPr/>
                    <a:lstStyle/>
                    <a:p>
                      <a:pPr algn="ctr"/>
                      <a:r>
                        <a:rPr lang="en-US" dirty="0" smtClean="0"/>
                        <a:t>Severe</a:t>
                      </a:r>
                      <a:endParaRPr lang="en-US" dirty="0"/>
                    </a:p>
                  </a:txBody>
                  <a:tcPr/>
                </a:tc>
                <a:tc>
                  <a:txBody>
                    <a:bodyPr/>
                    <a:lstStyle/>
                    <a:p>
                      <a:pPr algn="ctr"/>
                      <a:r>
                        <a:rPr lang="en-US" dirty="0" smtClean="0"/>
                        <a:t>Very severe</a:t>
                      </a:r>
                      <a:endParaRPr lang="en-US" dirty="0"/>
                    </a:p>
                  </a:txBody>
                  <a:tcPr/>
                </a:tc>
              </a:tr>
              <a:tr h="220134">
                <a:tc>
                  <a:txBody>
                    <a:bodyPr/>
                    <a:lstStyle/>
                    <a:p>
                      <a:pPr algn="ctr"/>
                      <a:r>
                        <a:rPr lang="en-US" dirty="0" smtClean="0"/>
                        <a:t>Z</a:t>
                      </a:r>
                      <a:endParaRPr lang="en-US" dirty="0"/>
                    </a:p>
                  </a:txBody>
                  <a:tcPr/>
                </a:tc>
                <a:tc>
                  <a:txBody>
                    <a:bodyPr/>
                    <a:lstStyle/>
                    <a:p>
                      <a:pPr algn="ctr"/>
                      <a:r>
                        <a:rPr lang="en-US" dirty="0" smtClean="0"/>
                        <a:t>0.10</a:t>
                      </a:r>
                      <a:endParaRPr lang="en-US" dirty="0"/>
                    </a:p>
                  </a:txBody>
                  <a:tcPr/>
                </a:tc>
                <a:tc>
                  <a:txBody>
                    <a:bodyPr/>
                    <a:lstStyle/>
                    <a:p>
                      <a:pPr algn="ctr"/>
                      <a:r>
                        <a:rPr lang="en-US" dirty="0" smtClean="0"/>
                        <a:t>0.16</a:t>
                      </a:r>
                      <a:endParaRPr lang="en-US" dirty="0"/>
                    </a:p>
                  </a:txBody>
                  <a:tcPr/>
                </a:tc>
                <a:tc>
                  <a:txBody>
                    <a:bodyPr/>
                    <a:lstStyle/>
                    <a:p>
                      <a:pPr algn="ctr"/>
                      <a:r>
                        <a:rPr lang="en-US" dirty="0" smtClean="0"/>
                        <a:t>0.24</a:t>
                      </a:r>
                      <a:endParaRPr lang="en-US" dirty="0"/>
                    </a:p>
                  </a:txBody>
                  <a:tcPr/>
                </a:tc>
                <a:tc>
                  <a:txBody>
                    <a:bodyPr/>
                    <a:lstStyle/>
                    <a:p>
                      <a:pPr algn="ctr"/>
                      <a:r>
                        <a:rPr lang="en-US" dirty="0" smtClean="0"/>
                        <a:t>0.36</a:t>
                      </a:r>
                      <a:endParaRPr lang="en-US" dirty="0"/>
                    </a:p>
                  </a:txBody>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fontScale="70000" lnSpcReduction="20000"/>
          </a:bodyPr>
          <a:lstStyle/>
          <a:p>
            <a:pPr>
              <a:buNone/>
            </a:pPr>
            <a:r>
              <a:rPr lang="en-US" dirty="0" smtClean="0"/>
              <a:t>For important service and community buildings, such as hospitals, schools; monumental structures; emergency buildings like telephone exchange, television stations, radio stations, railway stations, fire station buildings; large community halls like cinemas, assembly halls and subway stations, power stations, the importance factor may be taken as 1.5 but for most buildings it may be taken as 1.0.</a:t>
            </a:r>
          </a:p>
          <a:p>
            <a:pPr>
              <a:buNone/>
            </a:pPr>
            <a:r>
              <a:rPr lang="en-US" dirty="0" smtClean="0"/>
              <a:t> </a:t>
            </a:r>
            <a:endParaRPr lang="en-US" sz="1600" dirty="0" smtClean="0"/>
          </a:p>
          <a:p>
            <a:pPr>
              <a:buNone/>
            </a:pPr>
            <a:r>
              <a:rPr lang="en-US" dirty="0" smtClean="0"/>
              <a:t>The response reduction factor R is also specified for various buildings depending on the type of detailing adopted. For example, if a building is detailed as per ductile detailing provisions given in IS 13920, then the R factor is 5, else it is 3.</a:t>
            </a:r>
          </a:p>
          <a:p>
            <a:pPr>
              <a:buNone/>
            </a:pPr>
            <a:r>
              <a:rPr lang="en-US" dirty="0" smtClean="0"/>
              <a:t>The natural time period T is very important and should be calculated correctly. For single storey structures, it may be taken as    T = 2pÖ(k/m) where k is the lateral (horizontal) stiffness of the supporting structure and m is the mass of the roof usually taken as the sum of the roof dead load plus 50% of the live load divided by the acceleration due to gravity.</a:t>
            </a:r>
          </a:p>
          <a:p>
            <a:pPr>
              <a:buNone/>
            </a:pP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lstStyle/>
          <a:p>
            <a:pPr>
              <a:buNone/>
            </a:pPr>
            <a:r>
              <a:rPr lang="en-US" dirty="0" smtClean="0"/>
              <a:t>Fundamental natural period(sec) of MR frame buildings without infills (solid walls), </a:t>
            </a:r>
          </a:p>
          <a:p>
            <a:pPr>
              <a:buNone/>
            </a:pPr>
            <a:r>
              <a:rPr lang="en-US" dirty="0" smtClean="0"/>
              <a:t>Ta = 0.075 h</a:t>
            </a:r>
            <a:r>
              <a:rPr lang="en-US" baseline="30000" dirty="0" smtClean="0"/>
              <a:t>0.75</a:t>
            </a:r>
            <a:r>
              <a:rPr lang="en-US" dirty="0" smtClean="0"/>
              <a:t> for RC buildings</a:t>
            </a:r>
          </a:p>
          <a:p>
            <a:pPr>
              <a:buNone/>
            </a:pPr>
            <a:r>
              <a:rPr lang="en-US" dirty="0" smtClean="0"/>
              <a:t>Ta = 0.085 h</a:t>
            </a:r>
            <a:r>
              <a:rPr lang="en-US" baseline="30000" dirty="0" smtClean="0"/>
              <a:t>0.75</a:t>
            </a:r>
            <a:r>
              <a:rPr lang="en-US" dirty="0" smtClean="0"/>
              <a:t> </a:t>
            </a:r>
            <a:r>
              <a:rPr lang="en-US" baseline="30000" dirty="0" smtClean="0"/>
              <a:t>f</a:t>
            </a:r>
            <a:r>
              <a:rPr lang="en-US" dirty="0" smtClean="0"/>
              <a:t>or steel buildings </a:t>
            </a:r>
          </a:p>
          <a:p>
            <a:pPr>
              <a:buNone/>
            </a:pPr>
            <a:r>
              <a:rPr lang="en-US" dirty="0" smtClean="0"/>
              <a:t>where, h= height of building in m. And, for frames with infills,</a:t>
            </a:r>
          </a:p>
          <a:p>
            <a:pPr>
              <a:buNone/>
            </a:pPr>
            <a:r>
              <a:rPr lang="en-US" dirty="0" smtClean="0"/>
              <a:t>Ta = 0.09h/√d</a:t>
            </a:r>
          </a:p>
          <a:p>
            <a:pPr>
              <a:buNone/>
            </a:pPr>
            <a:r>
              <a:rPr lang="en-US" dirty="0" smtClean="0"/>
              <a:t>where</a:t>
            </a:r>
          </a:p>
          <a:p>
            <a:pPr>
              <a:buNone/>
            </a:pPr>
            <a:r>
              <a:rPr lang="en-US" dirty="0" smtClean="0"/>
              <a:t>d= base dimension of the building at the plinth level in m</a:t>
            </a:r>
          </a:p>
          <a:p>
            <a:pPr>
              <a:buNone/>
            </a:pP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458200" cy="6324600"/>
          </a:xfrm>
        </p:spPr>
        <p:txBody>
          <a:bodyPr>
            <a:noAutofit/>
          </a:bodyPr>
          <a:lstStyle/>
          <a:p>
            <a:pPr algn="just">
              <a:buNone/>
            </a:pPr>
            <a:r>
              <a:rPr lang="en-US" sz="2000" dirty="0" smtClean="0"/>
              <a:t>Finally, the acceleration ratio Sa/g can be obtained from the graph corresponding to Ta and the soil type in Figure.  In this figure, medium soil corresponds to stiff clay or sand and soft soil corresponds to loose clay and loamy soils.</a:t>
            </a:r>
          </a:p>
          <a:p>
            <a:pPr algn="just">
              <a:buNone/>
            </a:pPr>
            <a:r>
              <a:rPr lang="en-US" sz="2000" dirty="0" smtClean="0"/>
              <a:t>The base shear is then given by</a:t>
            </a:r>
          </a:p>
          <a:p>
            <a:pPr algn="just">
              <a:buNone/>
            </a:pPr>
            <a:endParaRPr lang="en-US" sz="2000" dirty="0" smtClean="0"/>
          </a:p>
          <a:p>
            <a:pPr algn="just">
              <a:buNone/>
            </a:pPr>
            <a:r>
              <a:rPr lang="en-US" sz="2000" dirty="0" err="1" smtClean="0"/>
              <a:t>V</a:t>
            </a:r>
            <a:r>
              <a:rPr lang="en-US" sz="2000" baseline="-25000" dirty="0" err="1" smtClean="0"/>
              <a:t>b</a:t>
            </a:r>
            <a:r>
              <a:rPr lang="en-US" sz="2000" dirty="0" smtClean="0"/>
              <a:t>=A</a:t>
            </a:r>
            <a:r>
              <a:rPr lang="en-US" sz="2000" baseline="-25000" dirty="0" smtClean="0"/>
              <a:t>h</a:t>
            </a:r>
            <a:r>
              <a:rPr lang="en-US" sz="2000" dirty="0" smtClean="0"/>
              <a:t> W</a:t>
            </a:r>
          </a:p>
          <a:p>
            <a:pPr algn="just">
              <a:buNone/>
            </a:pPr>
            <a:endParaRPr lang="en-US" sz="2000" dirty="0" smtClean="0"/>
          </a:p>
          <a:p>
            <a:pPr algn="just">
              <a:buNone/>
            </a:pPr>
            <a:r>
              <a:rPr lang="en-US" sz="2000" dirty="0" smtClean="0"/>
              <a:t>The base shear calculated above is then distributed along the height of the building using the formula,</a:t>
            </a:r>
          </a:p>
          <a:p>
            <a:pPr algn="just">
              <a:buNone/>
            </a:pPr>
            <a:r>
              <a:rPr lang="en-US" sz="2000" dirty="0" smtClean="0"/>
              <a:t/>
            </a:r>
            <a:br>
              <a:rPr lang="en-US" sz="2000" dirty="0" smtClean="0"/>
            </a:br>
            <a:r>
              <a:rPr lang="en-US" sz="2000" dirty="0" smtClean="0"/>
              <a:t> </a:t>
            </a:r>
          </a:p>
          <a:p>
            <a:pPr algn="just">
              <a:buNone/>
            </a:pPr>
            <a:r>
              <a:rPr lang="en-US" sz="2000" dirty="0" smtClean="0"/>
              <a:t> </a:t>
            </a:r>
            <a:br>
              <a:rPr lang="en-US" sz="2000" dirty="0" smtClean="0"/>
            </a:br>
            <a:r>
              <a:rPr lang="en-US" sz="2000" i="1" dirty="0" err="1" smtClean="0"/>
              <a:t>Q</a:t>
            </a:r>
            <a:r>
              <a:rPr lang="en-US" sz="2000" i="1" baseline="-25000" dirty="0" err="1" smtClean="0"/>
              <a:t>i</a:t>
            </a:r>
            <a:r>
              <a:rPr lang="en-US" sz="2000" i="1" dirty="0" smtClean="0"/>
              <a:t> </a:t>
            </a:r>
            <a:r>
              <a:rPr lang="en-US" sz="2000" dirty="0" smtClean="0"/>
              <a:t>is the lateral force at the top of floor </a:t>
            </a:r>
            <a:r>
              <a:rPr lang="en-US" sz="2000" i="1" dirty="0" err="1" smtClean="0"/>
              <a:t>i</a:t>
            </a:r>
            <a:r>
              <a:rPr lang="en-US" sz="2000" dirty="0" smtClean="0"/>
              <a:t>,</a:t>
            </a:r>
          </a:p>
          <a:p>
            <a:pPr algn="just">
              <a:buNone/>
            </a:pPr>
            <a:r>
              <a:rPr lang="en-US" sz="2000" i="1" dirty="0" err="1" smtClean="0"/>
              <a:t>W</a:t>
            </a:r>
            <a:r>
              <a:rPr lang="en-US" sz="2000" i="1" baseline="-25000" dirty="0" err="1" smtClean="0"/>
              <a:t>i</a:t>
            </a:r>
            <a:r>
              <a:rPr lang="en-US" sz="2000" i="1" dirty="0" smtClean="0"/>
              <a:t> </a:t>
            </a:r>
            <a:r>
              <a:rPr lang="en-US" sz="2000" dirty="0" smtClean="0"/>
              <a:t>is the total of dead and appropriate amount of live load at the top of floor </a:t>
            </a:r>
            <a:r>
              <a:rPr lang="en-US" sz="2000" i="1" dirty="0" err="1" smtClean="0"/>
              <a:t>i</a:t>
            </a:r>
            <a:r>
              <a:rPr lang="en-US" sz="2000" dirty="0" smtClean="0"/>
              <a:t>,</a:t>
            </a:r>
          </a:p>
          <a:p>
            <a:pPr algn="just">
              <a:buNone/>
            </a:pPr>
            <a:r>
              <a:rPr lang="en-US" sz="2000" dirty="0" smtClean="0"/>
              <a:t> </a:t>
            </a:r>
            <a:r>
              <a:rPr lang="en-US" sz="2000" i="1" dirty="0" smtClean="0"/>
              <a:t>h</a:t>
            </a:r>
            <a:r>
              <a:rPr lang="en-US" sz="2000" i="1" baseline="-25000" dirty="0" smtClean="0"/>
              <a:t>i</a:t>
            </a:r>
            <a:r>
              <a:rPr lang="en-US" sz="2000" i="1" dirty="0" smtClean="0"/>
              <a:t> </a:t>
            </a:r>
            <a:r>
              <a:rPr lang="en-US" sz="2000" dirty="0" smtClean="0"/>
              <a:t>is the height measured from the base of the building to the top of floor </a:t>
            </a:r>
            <a:r>
              <a:rPr lang="en-US" sz="2000" i="1" dirty="0" err="1" smtClean="0"/>
              <a:t>i</a:t>
            </a:r>
            <a:r>
              <a:rPr lang="en-US" sz="2000" dirty="0" smtClean="0"/>
              <a:t>,</a:t>
            </a:r>
          </a:p>
          <a:p>
            <a:pPr algn="just">
              <a:buNone/>
            </a:pPr>
            <a:r>
              <a:rPr lang="en-US" sz="2000" i="1" dirty="0" smtClean="0"/>
              <a:t>n </a:t>
            </a:r>
            <a:r>
              <a:rPr lang="en-US" sz="2000" dirty="0" smtClean="0"/>
              <a:t>is the number of storeys.</a:t>
            </a:r>
          </a:p>
          <a:p>
            <a:pPr algn="just">
              <a:buNone/>
            </a:pPr>
            <a:endParaRPr lang="en-US" sz="2000" dirty="0"/>
          </a:p>
        </p:txBody>
      </p:sp>
      <p:pic>
        <p:nvPicPr>
          <p:cNvPr id="1126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257800" y="3429001"/>
            <a:ext cx="2667000" cy="15240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2400" y="228600"/>
            <a:ext cx="9067799" cy="647699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90026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172200"/>
          </a:xfrm>
        </p:spPr>
        <p:txBody>
          <a:bodyPr>
            <a:normAutofit/>
          </a:bodyPr>
          <a:lstStyle/>
          <a:p>
            <a:pPr algn="just">
              <a:buNone/>
            </a:pPr>
            <a:r>
              <a:rPr lang="en-US" sz="3800" b="1" u="sng" dirty="0" smtClean="0">
                <a:solidFill>
                  <a:srgbClr val="C00000"/>
                </a:solidFill>
              </a:rPr>
              <a:t>Retrofit of Non-Engineered </a:t>
            </a:r>
            <a:r>
              <a:rPr lang="en-US" sz="3800" b="1" u="sng" dirty="0" smtClean="0">
                <a:solidFill>
                  <a:srgbClr val="C00000"/>
                </a:solidFill>
              </a:rPr>
              <a:t>Buildings</a:t>
            </a:r>
          </a:p>
          <a:p>
            <a:pPr algn="just">
              <a:buNone/>
            </a:pPr>
            <a:r>
              <a:rPr lang="en-US" sz="4000" b="1" dirty="0" smtClean="0"/>
              <a:t>SEISMIC RESISTANT </a:t>
            </a:r>
            <a:r>
              <a:rPr lang="en-US" sz="4000" b="1" dirty="0" smtClean="0"/>
              <a:t>FEATURES</a:t>
            </a:r>
          </a:p>
          <a:p>
            <a:pPr algn="just">
              <a:buNone/>
            </a:pPr>
            <a:r>
              <a:rPr lang="en-US" sz="4000" b="1" dirty="0" smtClean="0">
                <a:solidFill>
                  <a:srgbClr val="C00000"/>
                </a:solidFill>
              </a:rPr>
              <a:t>REPAIR MATERIALS</a:t>
            </a:r>
            <a:r>
              <a:rPr lang="en-US" sz="4000" b="1" dirty="0" smtClean="0">
                <a:solidFill>
                  <a:srgbClr val="C00000"/>
                </a:solidFill>
              </a:rPr>
              <a:t>:</a:t>
            </a:r>
          </a:p>
          <a:p>
            <a:pPr marL="742950" indent="-742950" algn="just">
              <a:buAutoNum type="alphaUcParenR"/>
            </a:pPr>
            <a:r>
              <a:rPr lang="en-US" sz="4000" b="1" dirty="0" smtClean="0">
                <a:solidFill>
                  <a:srgbClr val="0070C0"/>
                </a:solidFill>
              </a:rPr>
              <a:t>Epoxy Resins</a:t>
            </a:r>
          </a:p>
          <a:p>
            <a:pPr lvl="0">
              <a:buNone/>
            </a:pPr>
            <a:r>
              <a:rPr lang="en-US" sz="4000" b="1" dirty="0" smtClean="0">
                <a:solidFill>
                  <a:srgbClr val="0070C0"/>
                </a:solidFill>
              </a:rPr>
              <a:t>B) Epoxy Mortar:</a:t>
            </a:r>
          </a:p>
          <a:p>
            <a:pPr lvl="0" algn="just">
              <a:buNone/>
            </a:pPr>
            <a:r>
              <a:rPr lang="en-US" sz="4000" b="1" dirty="0" smtClean="0">
                <a:solidFill>
                  <a:srgbClr val="0070C0"/>
                </a:solidFill>
              </a:rPr>
              <a:t>C</a:t>
            </a:r>
            <a:r>
              <a:rPr lang="en-US" sz="4000" b="1" dirty="0" smtClean="0">
                <a:solidFill>
                  <a:srgbClr val="0070C0"/>
                </a:solidFill>
              </a:rPr>
              <a:t>) Quick Setting Cement Mortars:</a:t>
            </a:r>
          </a:p>
          <a:p>
            <a:pPr lvl="0" algn="just">
              <a:buNone/>
            </a:pPr>
            <a:r>
              <a:rPr lang="en-US" sz="4000" b="1" dirty="0" smtClean="0">
                <a:solidFill>
                  <a:srgbClr val="0070C0"/>
                </a:solidFill>
              </a:rPr>
              <a:t>D</a:t>
            </a:r>
            <a:r>
              <a:rPr lang="en-US" sz="4000" b="1" dirty="0" smtClean="0">
                <a:solidFill>
                  <a:srgbClr val="0070C0"/>
                </a:solidFill>
              </a:rPr>
              <a:t>) Shotcrete:</a:t>
            </a:r>
          </a:p>
          <a:p>
            <a:pPr marL="742950" indent="-742950" algn="just">
              <a:buAutoNum type="alphaUcParenR"/>
            </a:pPr>
            <a:endParaRPr lang="en-US" sz="4000" b="1" dirty="0" smtClean="0">
              <a:solidFill>
                <a:srgbClr val="C00000"/>
              </a:solidFill>
            </a:endParaRPr>
          </a:p>
          <a:p>
            <a:pPr algn="just">
              <a:buNone/>
            </a:pPr>
            <a:endParaRPr lang="en-US" sz="4000" b="1" dirty="0" smtClean="0"/>
          </a:p>
          <a:p>
            <a:pPr algn="just">
              <a:buNone/>
            </a:pPr>
            <a:endParaRPr lang="en-US" sz="3800" b="1" u="sng" dirty="0" smtClean="0">
              <a:solidFill>
                <a:srgbClr val="C00000"/>
              </a:solidFill>
            </a:endParaRPr>
          </a:p>
          <a:p>
            <a:pPr>
              <a:buNone/>
            </a:pPr>
            <a:endParaRPr lang="en-US" dirty="0" smtClean="0"/>
          </a:p>
          <a:p>
            <a:pPr>
              <a:buNone/>
            </a:pP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6248400"/>
          </a:xfrm>
        </p:spPr>
        <p:txBody>
          <a:bodyPr>
            <a:normAutofit/>
          </a:bodyPr>
          <a:lstStyle/>
          <a:p>
            <a:pPr lvl="0" algn="just">
              <a:buNone/>
            </a:pPr>
            <a:r>
              <a:rPr lang="en-US" b="1" dirty="0" smtClean="0">
                <a:solidFill>
                  <a:srgbClr val="7030A0"/>
                </a:solidFill>
              </a:rPr>
              <a:t>E)Micro-concrete</a:t>
            </a:r>
            <a:r>
              <a:rPr lang="en-US" b="1" dirty="0" smtClean="0">
                <a:solidFill>
                  <a:srgbClr val="7030A0"/>
                </a:solidFill>
              </a:rPr>
              <a:t>:</a:t>
            </a:r>
          </a:p>
          <a:p>
            <a:pPr lvl="0" algn="just">
              <a:buNone/>
            </a:pPr>
            <a:r>
              <a:rPr lang="en-US" b="1" dirty="0" smtClean="0">
                <a:solidFill>
                  <a:srgbClr val="7030A0"/>
                </a:solidFill>
              </a:rPr>
              <a:t>F) Fibre-reinforced </a:t>
            </a:r>
            <a:r>
              <a:rPr lang="en-US" b="1" dirty="0" smtClean="0">
                <a:solidFill>
                  <a:srgbClr val="7030A0"/>
                </a:solidFill>
              </a:rPr>
              <a:t>Concrete:</a:t>
            </a:r>
          </a:p>
          <a:p>
            <a:pPr lvl="0" algn="just">
              <a:buNone/>
            </a:pPr>
            <a:r>
              <a:rPr lang="en-US" b="1" dirty="0" smtClean="0">
                <a:solidFill>
                  <a:srgbClr val="7030A0"/>
                </a:solidFill>
              </a:rPr>
              <a:t>G) Fibre-reinforced </a:t>
            </a:r>
            <a:r>
              <a:rPr lang="en-US" b="1" dirty="0" smtClean="0">
                <a:solidFill>
                  <a:srgbClr val="7030A0"/>
                </a:solidFill>
              </a:rPr>
              <a:t>Polymers:</a:t>
            </a:r>
          </a:p>
          <a:p>
            <a:pPr lvl="0" algn="just">
              <a:buNone/>
            </a:pPr>
            <a:r>
              <a:rPr lang="en-US" b="1" dirty="0" smtClean="0">
                <a:solidFill>
                  <a:srgbClr val="7030A0"/>
                </a:solidFill>
              </a:rPr>
              <a:t>H) Ferro-cement</a:t>
            </a:r>
            <a:r>
              <a:rPr lang="en-US" b="1" dirty="0" smtClean="0">
                <a:solidFill>
                  <a:srgbClr val="7030A0"/>
                </a:solidFill>
              </a:rPr>
              <a:t>:</a:t>
            </a:r>
          </a:p>
          <a:p>
            <a:pPr>
              <a:buNone/>
            </a:pP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86800" cy="6477000"/>
          </a:xfrm>
        </p:spPr>
        <p:txBody>
          <a:bodyPr>
            <a:normAutofit/>
          </a:bodyPr>
          <a:lstStyle/>
          <a:p>
            <a:pPr>
              <a:buNone/>
            </a:pPr>
            <a:r>
              <a:rPr lang="en-US" b="1" u="sng" dirty="0" smtClean="0"/>
              <a:t>REPAIR TECHNIQUES </a:t>
            </a:r>
            <a:endParaRPr lang="en-US" dirty="0" smtClean="0"/>
          </a:p>
          <a:p>
            <a:pPr algn="just">
              <a:buNone/>
            </a:pPr>
            <a:r>
              <a:rPr lang="en-US" dirty="0" smtClean="0"/>
              <a:t>The applicability of repair techniques varies depending on the problems to be addressed. The associated techniques are to be presented under specific problems.</a:t>
            </a:r>
          </a:p>
          <a:p>
            <a:pPr lvl="0" algn="just">
              <a:buNone/>
            </a:pPr>
            <a:r>
              <a:rPr lang="en-US" b="1" dirty="0" smtClean="0">
                <a:solidFill>
                  <a:srgbClr val="0070C0"/>
                </a:solidFill>
              </a:rPr>
              <a:t>Small Cracks:</a:t>
            </a:r>
          </a:p>
          <a:p>
            <a:pPr>
              <a:buNone/>
            </a:pP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533400" y="41777"/>
            <a:ext cx="8153400" cy="6816223"/>
          </a:xfrm>
          <a:prstGeom prst="rect">
            <a:avLst/>
          </a:prstGeom>
          <a:noFill/>
          <a:ln w="9525">
            <a:noFill/>
            <a:miter lim="800000"/>
            <a:headEnd/>
            <a:tailEnd/>
          </a:ln>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60706" y="685800"/>
            <a:ext cx="8867024" cy="5562600"/>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77000"/>
          </a:xfrm>
        </p:spPr>
        <p:txBody>
          <a:bodyPr>
            <a:normAutofit/>
          </a:bodyPr>
          <a:lstStyle/>
          <a:p>
            <a:pPr lvl="0">
              <a:buNone/>
            </a:pPr>
            <a:r>
              <a:rPr lang="en-US" b="1" dirty="0">
                <a:solidFill>
                  <a:srgbClr val="0070C0"/>
                </a:solidFill>
              </a:rPr>
              <a:t>Large Cracks and Crushed Material:</a:t>
            </a:r>
          </a:p>
          <a:p>
            <a:pPr lvl="0" algn="just">
              <a:buNone/>
            </a:pPr>
            <a:r>
              <a:rPr lang="en-US" b="1" dirty="0" smtClean="0">
                <a:solidFill>
                  <a:srgbClr val="0070C0"/>
                </a:solidFill>
              </a:rPr>
              <a:t>Damaged </a:t>
            </a:r>
            <a:r>
              <a:rPr lang="en-US" b="1" dirty="0">
                <a:solidFill>
                  <a:srgbClr val="0070C0"/>
                </a:solidFill>
              </a:rPr>
              <a:t>Reinforcement:</a:t>
            </a:r>
          </a:p>
          <a:p>
            <a:pPr marL="0" indent="0" algn="just">
              <a:buNone/>
            </a:pPr>
            <a:endParaRPr lang="en-US" dirty="0"/>
          </a:p>
        </p:txBody>
      </p:sp>
    </p:spTree>
    <p:extLst>
      <p:ext uri="{BB962C8B-B14F-4D97-AF65-F5344CB8AC3E}">
        <p14:creationId xmlns="" xmlns:p14="http://schemas.microsoft.com/office/powerpoint/2010/main" val="37588314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90741" y="762000"/>
            <a:ext cx="8775797" cy="5181599"/>
          </a:xfrm>
          <a:prstGeom prst="rect">
            <a:avLst/>
          </a:prstGeom>
          <a:noFill/>
          <a:ln w="9525">
            <a:noFill/>
            <a:miter lim="800000"/>
            <a:headEnd/>
            <a:tailEnd/>
          </a:ln>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458200" cy="6248400"/>
          </a:xfrm>
        </p:spPr>
        <p:txBody>
          <a:bodyPr>
            <a:normAutofit fontScale="85000" lnSpcReduction="20000"/>
          </a:bodyPr>
          <a:lstStyle/>
          <a:p>
            <a:pPr>
              <a:buNone/>
            </a:pPr>
            <a:r>
              <a:rPr lang="en-US" b="1" dirty="0">
                <a:solidFill>
                  <a:srgbClr val="0070C0"/>
                </a:solidFill>
              </a:rPr>
              <a:t>STRENGTHENING OF ROOFS</a:t>
            </a:r>
          </a:p>
          <a:p>
            <a:pPr algn="just">
              <a:buNone/>
            </a:pPr>
            <a:r>
              <a:rPr lang="en-US" dirty="0"/>
              <a:t>The roof should effectively distribute the lateral load generated due to earthquake, to the walls. In other words, the roof should act as a horizontal diaphragm. There are varieties of roofs in non-engineered buildings. The most common types of roofs are considered.</a:t>
            </a:r>
          </a:p>
          <a:p>
            <a:pPr lvl="0" algn="just">
              <a:buNone/>
            </a:pPr>
            <a:r>
              <a:rPr lang="en-US" b="1" dirty="0">
                <a:solidFill>
                  <a:srgbClr val="00B050"/>
                </a:solidFill>
              </a:rPr>
              <a:t>Timber Truss Roofs</a:t>
            </a:r>
          </a:p>
          <a:p>
            <a:pPr algn="just">
              <a:buNone/>
            </a:pPr>
            <a:r>
              <a:rPr lang="en-US" dirty="0"/>
              <a:t>A timber roof truss usually supports tiles which are brittle and tend to get dislodged. The tiles can be replaced with galvanised iron corrugated sheets. A false ceiling of brittle material is hazardous. Ductile material like bamboo matting or light foam type material can be used to replace brittle false ceiling. Anchors of roof trusses to supporting walls should be improved and the roof truss thrust on the walls should be minimized or eliminated. This can be achieved by providing new bracing as shown</a:t>
            </a:r>
          </a:p>
          <a:p>
            <a:pPr marL="0" indent="0">
              <a:buNone/>
            </a:pPr>
            <a:endParaRPr lang="en-US" dirty="0"/>
          </a:p>
        </p:txBody>
      </p:sp>
    </p:spTree>
    <p:extLst>
      <p:ext uri="{BB962C8B-B14F-4D97-AF65-F5344CB8AC3E}">
        <p14:creationId xmlns="" xmlns:p14="http://schemas.microsoft.com/office/powerpoint/2010/main" val="22672967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990600" y="-1"/>
            <a:ext cx="6629400" cy="6441393"/>
          </a:xfrm>
          <a:prstGeom prst="rect">
            <a:avLst/>
          </a:prstGeom>
          <a:noFill/>
          <a:ln w="9525">
            <a:noFill/>
            <a:miter lim="800000"/>
            <a:headEnd/>
            <a:tailEnd/>
          </a:ln>
          <a:effectLst/>
        </p:spPr>
      </p:pic>
    </p:spTree>
    <p:extLst>
      <p:ext uri="{BB962C8B-B14F-4D97-AF65-F5344CB8AC3E}">
        <p14:creationId xmlns="" xmlns:p14="http://schemas.microsoft.com/office/powerpoint/2010/main" val="4995052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382000" cy="6324600"/>
          </a:xfrm>
        </p:spPr>
        <p:txBody>
          <a:bodyPr/>
          <a:lstStyle/>
          <a:p>
            <a:pPr lvl="0"/>
            <a:r>
              <a:rPr lang="en-US" dirty="0"/>
              <a:t>Terrace Roofs</a:t>
            </a:r>
          </a:p>
          <a:p>
            <a:r>
              <a:rPr lang="en-US" dirty="0"/>
              <a:t>Where the roof consists of prefabricated units or channels, integration of individual units is a must. The units can be integrated by a cast-in-situ reinforced concrete topping and a band. The technique is similar to that shown in fig. The detail can also be adopted for Madras terrace roof.   </a:t>
            </a:r>
          </a:p>
          <a:p>
            <a:pPr marL="0" indent="0">
              <a:buNone/>
            </a:pPr>
            <a:endParaRPr lang="en-US" dirty="0"/>
          </a:p>
        </p:txBody>
      </p:sp>
    </p:spTree>
    <p:extLst>
      <p:ext uri="{BB962C8B-B14F-4D97-AF65-F5344CB8AC3E}">
        <p14:creationId xmlns="" xmlns:p14="http://schemas.microsoft.com/office/powerpoint/2010/main" val="39939725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lstStyle/>
          <a:p>
            <a:pPr lvl="0"/>
            <a:r>
              <a:rPr lang="en-US" dirty="0"/>
              <a:t>Roofs of Light Weight Sheets</a:t>
            </a:r>
          </a:p>
          <a:p>
            <a:r>
              <a:rPr lang="en-US" dirty="0"/>
              <a:t>Although roofs made of asbestos or </a:t>
            </a:r>
            <a:r>
              <a:rPr lang="en-US" dirty="0" err="1"/>
              <a:t>galvanised</a:t>
            </a:r>
            <a:r>
              <a:rPr lang="en-US" dirty="0"/>
              <a:t> iron/aluminum sheets do not cause heavy damage to the building because of their light weight, there is damage in the roofs during earthquakes. This can be reduced by close spacing of the hold down bolts, which connect the sheets to the purlins.</a:t>
            </a:r>
          </a:p>
          <a:p>
            <a:endParaRPr lang="en-US" dirty="0"/>
          </a:p>
        </p:txBody>
      </p:sp>
    </p:spTree>
    <p:extLst>
      <p:ext uri="{BB962C8B-B14F-4D97-AF65-F5344CB8AC3E}">
        <p14:creationId xmlns="" xmlns:p14="http://schemas.microsoft.com/office/powerpoint/2010/main" val="34999484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lstStyle/>
          <a:p>
            <a:pPr lvl="0"/>
            <a:r>
              <a:rPr lang="en-US" dirty="0"/>
              <a:t>Thatched Roofs</a:t>
            </a:r>
          </a:p>
          <a:p>
            <a:r>
              <a:rPr lang="en-US" dirty="0"/>
              <a:t>Thatch made from leaves of palm and coconut trees is widely used as roofing material in rural areas. Thatched roof are blown off during cyclones, damaged during earthquakes and are also vulnerable to fire. The performance of the thatched roof can be significantly improved by holding it down using ropes in a diagonal fashion. </a:t>
            </a:r>
          </a:p>
          <a:p>
            <a:pPr marL="0" indent="0">
              <a:buNone/>
            </a:pPr>
            <a:endParaRPr lang="en-US" dirty="0"/>
          </a:p>
        </p:txBody>
      </p:sp>
    </p:spTree>
    <p:extLst>
      <p:ext uri="{BB962C8B-B14F-4D97-AF65-F5344CB8AC3E}">
        <p14:creationId xmlns="" xmlns:p14="http://schemas.microsoft.com/office/powerpoint/2010/main" val="30533616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a:bodyPr>
          <a:lstStyle/>
          <a:p>
            <a:pPr>
              <a:buNone/>
            </a:pPr>
            <a:r>
              <a:rPr lang="en-US" b="1" u="sng" dirty="0"/>
              <a:t>STRENGTHENING OF WALLS</a:t>
            </a:r>
            <a:endParaRPr lang="en-US" dirty="0"/>
          </a:p>
          <a:p>
            <a:pPr>
              <a:buNone/>
            </a:pPr>
            <a:r>
              <a:rPr lang="en-US" dirty="0"/>
              <a:t>The walls support the roof and upstairs floor, as well as provide resistance to lateral load. The walls can be strengthened by the following methods.</a:t>
            </a:r>
          </a:p>
          <a:p>
            <a:pPr lvl="0">
              <a:buNone/>
            </a:pPr>
            <a:r>
              <a:rPr lang="en-US" dirty="0"/>
              <a:t>Grouting</a:t>
            </a:r>
          </a:p>
          <a:p>
            <a:pPr lvl="0">
              <a:buNone/>
            </a:pPr>
            <a:r>
              <a:rPr lang="en-US" dirty="0"/>
              <a:t>Containment reinforcement</a:t>
            </a:r>
          </a:p>
          <a:p>
            <a:pPr lvl="0">
              <a:buNone/>
            </a:pPr>
            <a:r>
              <a:rPr lang="en-US" dirty="0"/>
              <a:t>Use of Ferro-cement</a:t>
            </a:r>
          </a:p>
          <a:p>
            <a:pPr lvl="0">
              <a:buNone/>
            </a:pPr>
            <a:r>
              <a:rPr lang="en-US" dirty="0"/>
              <a:t>Use of </a:t>
            </a:r>
            <a:r>
              <a:rPr lang="en-US" dirty="0" err="1"/>
              <a:t>fibre</a:t>
            </a:r>
            <a:r>
              <a:rPr lang="en-US" dirty="0"/>
              <a:t> reinforced polymer</a:t>
            </a:r>
          </a:p>
          <a:p>
            <a:pPr>
              <a:buNone/>
            </a:pPr>
            <a:r>
              <a:rPr lang="en-US" b="1" u="sng" dirty="0"/>
              <a:t>Containment Reinforcement:</a:t>
            </a:r>
            <a:endParaRPr lang="en-US" dirty="0"/>
          </a:p>
          <a:p>
            <a:pPr marL="0" indent="0">
              <a:buNone/>
            </a:pPr>
            <a:endParaRPr lang="en-US" dirty="0"/>
          </a:p>
        </p:txBody>
      </p:sp>
    </p:spTree>
    <p:extLst>
      <p:ext uri="{BB962C8B-B14F-4D97-AF65-F5344CB8AC3E}">
        <p14:creationId xmlns="" xmlns:p14="http://schemas.microsoft.com/office/powerpoint/2010/main" val="9257898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8276" y="609600"/>
            <a:ext cx="8821270" cy="5334000"/>
          </a:xfrm>
          <a:prstGeom prst="rect">
            <a:avLst/>
          </a:prstGeom>
          <a:noFill/>
          <a:ln w="9525">
            <a:noFill/>
            <a:miter lim="800000"/>
            <a:headEnd/>
            <a:tailEnd/>
          </a:ln>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990600" y="362722"/>
            <a:ext cx="7010400" cy="5975313"/>
          </a:xfrm>
          <a:prstGeom prst="rect">
            <a:avLst/>
          </a:prstGeom>
          <a:noFill/>
          <a:ln w="9525">
            <a:noFill/>
            <a:miter lim="800000"/>
            <a:headEnd/>
            <a:tailEnd/>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lnSpcReduction="10000"/>
          </a:bodyPr>
          <a:lstStyle/>
          <a:p>
            <a:r>
              <a:rPr lang="en-US" b="1" u="sng" dirty="0"/>
              <a:t>STRENGTHENING OF PILLARS  </a:t>
            </a:r>
            <a:endParaRPr lang="en-US" dirty="0"/>
          </a:p>
          <a:p>
            <a:r>
              <a:rPr lang="en-US" dirty="0"/>
              <a:t>In a barrack type of building, pillars made of bricks are placed along the corridor. These pillars support the roof trusses. In absence of any reinforcement, the pillars are weak under lateral forces, leading to failures. Such pillars can be strengthened by concrete jacketing as shown. The additional stirrups can be inserted from the top of the pillars after lifting the truss by a temporary support. Else, each stirrup has to be made of two pieces as shown under column jacketing. The trusses should be properly anchored to the pillars.</a:t>
            </a:r>
          </a:p>
          <a:p>
            <a:pPr marL="0" indent="0">
              <a:buNone/>
            </a:pPr>
            <a:endParaRPr lang="en-US" dirty="0"/>
          </a:p>
        </p:txBody>
      </p:sp>
    </p:spTree>
    <p:extLst>
      <p:ext uri="{BB962C8B-B14F-4D97-AF65-F5344CB8AC3E}">
        <p14:creationId xmlns="" xmlns:p14="http://schemas.microsoft.com/office/powerpoint/2010/main" val="26654888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lstStyle/>
          <a:p>
            <a:endParaRPr lang="en-US" dirty="0"/>
          </a:p>
        </p:txBody>
      </p:sp>
    </p:spTree>
    <p:extLst>
      <p:ext uri="{BB962C8B-B14F-4D97-AF65-F5344CB8AC3E}">
        <p14:creationId xmlns="" xmlns:p14="http://schemas.microsoft.com/office/powerpoint/2010/main" val="12740492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fontScale="92500" lnSpcReduction="10000"/>
          </a:bodyPr>
          <a:lstStyle/>
          <a:p>
            <a:r>
              <a:rPr lang="en-US" b="1" u="sng" dirty="0"/>
              <a:t>TECHNIQUES FOR GLOBAL STRENGTHENING</a:t>
            </a:r>
            <a:endParaRPr lang="en-US" dirty="0"/>
          </a:p>
          <a:p>
            <a:r>
              <a:rPr lang="en-US" dirty="0"/>
              <a:t>Global strengthening aims to improve the lateral load resistance of the building as a whole. This will relieve overloaded members and ensure better seismic </a:t>
            </a:r>
            <a:r>
              <a:rPr lang="en-US" dirty="0" err="1"/>
              <a:t>behaviour</a:t>
            </a:r>
            <a:r>
              <a:rPr lang="en-US" dirty="0"/>
              <a:t>.</a:t>
            </a:r>
          </a:p>
          <a:p>
            <a:pPr lvl="0"/>
            <a:r>
              <a:rPr lang="en-US" b="1" u="sng" dirty="0"/>
              <a:t>Introduction to Joints:</a:t>
            </a:r>
            <a:endParaRPr lang="en-US" dirty="0"/>
          </a:p>
          <a:p>
            <a:r>
              <a:rPr lang="en-US" dirty="0"/>
              <a:t>The buildings having large aspect ratio (length-to-breadth ratio) or projections in plan, behave badly during earthquakes. Such buildings can be separated into blocks with a crumple section in between them. New walls are inserted and tied with the existing walls to avoid long length of walls and to reduce the distance between centre of mass and centre of rigidity for each block.</a:t>
            </a:r>
          </a:p>
          <a:p>
            <a:pPr marL="0" indent="0">
              <a:buNone/>
            </a:pPr>
            <a:endParaRPr lang="en-US" dirty="0"/>
          </a:p>
        </p:txBody>
      </p:sp>
    </p:spTree>
    <p:extLst>
      <p:ext uri="{BB962C8B-B14F-4D97-AF65-F5344CB8AC3E}">
        <p14:creationId xmlns="" xmlns:p14="http://schemas.microsoft.com/office/powerpoint/2010/main" val="21595235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lstStyle/>
          <a:p>
            <a:pPr marL="0" indent="0">
              <a:buNone/>
            </a:pPr>
            <a:endParaRPr lang="en-US" dirty="0"/>
          </a:p>
        </p:txBody>
      </p:sp>
    </p:spTree>
    <p:extLst>
      <p:ext uri="{BB962C8B-B14F-4D97-AF65-F5344CB8AC3E}">
        <p14:creationId xmlns="" xmlns:p14="http://schemas.microsoft.com/office/powerpoint/2010/main" val="2936905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fontScale="92500"/>
          </a:bodyPr>
          <a:lstStyle/>
          <a:p>
            <a:pPr lvl="0"/>
            <a:r>
              <a:rPr lang="en-US" dirty="0"/>
              <a:t>Introduction of Walls:</a:t>
            </a:r>
          </a:p>
          <a:p>
            <a:r>
              <a:rPr lang="en-US" dirty="0"/>
              <a:t>Long walls are vulnerable to out-of-plan collapse. For a wall of thickness t and cross wall spacing a, the ratio a/t should not exceed 40. To ensure this cross walls can be added as indicated in figure. The spaces can be utilized appropriately without significantly altering the functionality of the building. This type of intervention is possible in long barrack type buildings used for schools, dormitories or other purpose. The junction between the new wall and the old wall will be a T-junction. The details of tying reinforcement are given in IS 13935: 1993.</a:t>
            </a:r>
          </a:p>
          <a:p>
            <a:pPr marL="0" indent="0">
              <a:buNone/>
            </a:pPr>
            <a:endParaRPr lang="en-US" dirty="0"/>
          </a:p>
        </p:txBody>
      </p:sp>
    </p:spTree>
    <p:extLst>
      <p:ext uri="{BB962C8B-B14F-4D97-AF65-F5344CB8AC3E}">
        <p14:creationId xmlns="" xmlns:p14="http://schemas.microsoft.com/office/powerpoint/2010/main" val="30159036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lstStyle/>
          <a:p>
            <a:pPr marL="0" indent="0">
              <a:buNone/>
            </a:pPr>
            <a:endParaRPr lang="en-US" dirty="0"/>
          </a:p>
        </p:txBody>
      </p:sp>
    </p:spTree>
    <p:extLst>
      <p:ext uri="{BB962C8B-B14F-4D97-AF65-F5344CB8AC3E}">
        <p14:creationId xmlns="" xmlns:p14="http://schemas.microsoft.com/office/powerpoint/2010/main" val="33506327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lstStyle/>
          <a:p>
            <a:pPr lvl="0"/>
            <a:r>
              <a:rPr lang="en-US" dirty="0"/>
              <a:t>Introduction of Pilasters or Buttresses:</a:t>
            </a:r>
          </a:p>
          <a:p>
            <a:r>
              <a:rPr lang="en-US" dirty="0"/>
              <a:t>In the case of longitudinal walls of the barrack type buildings, pilasters or buttress walls added externally will enhance lateral load resistance. The buttresses need to be integrated with the existing wall by key stones.</a:t>
            </a:r>
          </a:p>
          <a:p>
            <a:pPr marL="0" indent="0">
              <a:buNone/>
            </a:pPr>
            <a:endParaRPr lang="en-US" dirty="0"/>
          </a:p>
        </p:txBody>
      </p:sp>
    </p:spTree>
    <p:extLst>
      <p:ext uri="{BB962C8B-B14F-4D97-AF65-F5344CB8AC3E}">
        <p14:creationId xmlns="" xmlns:p14="http://schemas.microsoft.com/office/powerpoint/2010/main" val="33613573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819399" y="685800"/>
            <a:ext cx="3710455" cy="198120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4" name="Group 24"/>
          <p:cNvGrpSpPr>
            <a:grpSpLocks/>
          </p:cNvGrpSpPr>
          <p:nvPr/>
        </p:nvGrpSpPr>
        <p:grpSpPr bwMode="auto">
          <a:xfrm>
            <a:off x="4967286" y="3464155"/>
            <a:ext cx="2043114" cy="1234075"/>
            <a:chOff x="6636" y="-613"/>
            <a:chExt cx="1974" cy="1137"/>
          </a:xfrm>
        </p:grpSpPr>
        <p:sp>
          <p:nvSpPr>
            <p:cNvPr id="5" name="AutoShape 36"/>
            <p:cNvSpPr>
              <a:spLocks/>
            </p:cNvSpPr>
            <p:nvPr/>
          </p:nvSpPr>
          <p:spPr bwMode="auto">
            <a:xfrm>
              <a:off x="7297" y="-611"/>
              <a:ext cx="774" cy="843"/>
            </a:xfrm>
            <a:custGeom>
              <a:avLst/>
              <a:gdLst>
                <a:gd name="T0" fmla="+- 0 7307 7297"/>
                <a:gd name="T1" fmla="*/ T0 w 774"/>
                <a:gd name="T2" fmla="+- 0 -607 -610"/>
                <a:gd name="T3" fmla="*/ -607 h 843"/>
                <a:gd name="T4" fmla="+- 0 7297 7297"/>
                <a:gd name="T5" fmla="*/ T4 w 774"/>
                <a:gd name="T6" fmla="+- 0 232 -610"/>
                <a:gd name="T7" fmla="*/ 232 h 843"/>
                <a:gd name="T8" fmla="+- 0 7832 7297"/>
                <a:gd name="T9" fmla="*/ T8 w 774"/>
                <a:gd name="T10" fmla="+- 0 -607 -610"/>
                <a:gd name="T11" fmla="*/ -607 h 843"/>
                <a:gd name="T12" fmla="+- 0 8071 7297"/>
                <a:gd name="T13" fmla="*/ T12 w 774"/>
                <a:gd name="T14" fmla="+- 0 222 -610"/>
                <a:gd name="T15" fmla="*/ 222 h 843"/>
                <a:gd name="T16" fmla="+- 0 7307 7297"/>
                <a:gd name="T17" fmla="*/ T16 w 774"/>
                <a:gd name="T18" fmla="+- 0 -520 -610"/>
                <a:gd name="T19" fmla="*/ -520 h 843"/>
                <a:gd name="T20" fmla="+- 0 7856 7297"/>
                <a:gd name="T21" fmla="*/ T20 w 774"/>
                <a:gd name="T22" fmla="+- 0 -519 -610"/>
                <a:gd name="T23" fmla="*/ -519 h 843"/>
                <a:gd name="T24" fmla="+- 0 7304 7297"/>
                <a:gd name="T25" fmla="*/ T24 w 774"/>
                <a:gd name="T26" fmla="+- 0 -434 -610"/>
                <a:gd name="T27" fmla="*/ -434 h 843"/>
                <a:gd name="T28" fmla="+- 0 7880 7297"/>
                <a:gd name="T29" fmla="*/ T28 w 774"/>
                <a:gd name="T30" fmla="+- 0 -434 -610"/>
                <a:gd name="T31" fmla="*/ -434 h 843"/>
                <a:gd name="T32" fmla="+- 0 7307 7297"/>
                <a:gd name="T33" fmla="*/ T32 w 774"/>
                <a:gd name="T34" fmla="+- 0 -338 -610"/>
                <a:gd name="T35" fmla="*/ -338 h 843"/>
                <a:gd name="T36" fmla="+- 0 7910 7297"/>
                <a:gd name="T37" fmla="*/ T36 w 774"/>
                <a:gd name="T38" fmla="+- 0 -338 -610"/>
                <a:gd name="T39" fmla="*/ -338 h 843"/>
                <a:gd name="T40" fmla="+- 0 7304 7297"/>
                <a:gd name="T41" fmla="*/ T40 w 774"/>
                <a:gd name="T42" fmla="+- 0 -148 -610"/>
                <a:gd name="T43" fmla="*/ -148 h 843"/>
                <a:gd name="T44" fmla="+- 0 7960 7297"/>
                <a:gd name="T45" fmla="*/ T44 w 774"/>
                <a:gd name="T46" fmla="+- 0 -147 -610"/>
                <a:gd name="T47" fmla="*/ -147 h 843"/>
                <a:gd name="T48" fmla="+- 0 7313 7297"/>
                <a:gd name="T49" fmla="*/ T48 w 774"/>
                <a:gd name="T50" fmla="+- 0 -243 -610"/>
                <a:gd name="T51" fmla="*/ -243 h 843"/>
                <a:gd name="T52" fmla="+- 0 7928 7297"/>
                <a:gd name="T53" fmla="*/ T52 w 774"/>
                <a:gd name="T54" fmla="+- 0 -242 -610"/>
                <a:gd name="T55" fmla="*/ -242 h 843"/>
                <a:gd name="T56" fmla="+- 0 7483 7297"/>
                <a:gd name="T57" fmla="*/ T56 w 774"/>
                <a:gd name="T58" fmla="+- 0 -610 -610"/>
                <a:gd name="T59" fmla="*/ -610 h 843"/>
                <a:gd name="T60" fmla="+- 0 7483 7297"/>
                <a:gd name="T61" fmla="*/ T60 w 774"/>
                <a:gd name="T62" fmla="+- 0 -526 -610"/>
                <a:gd name="T63" fmla="*/ -526 h 843"/>
                <a:gd name="T64" fmla="+- 0 7397 7297"/>
                <a:gd name="T65" fmla="*/ T64 w 774"/>
                <a:gd name="T66" fmla="+- 0 -429 -610"/>
                <a:gd name="T67" fmla="*/ -429 h 843"/>
                <a:gd name="T68" fmla="+- 0 7398 7297"/>
                <a:gd name="T69" fmla="*/ T68 w 774"/>
                <a:gd name="T70" fmla="+- 0 -344 -610"/>
                <a:gd name="T71" fmla="*/ -344 h 843"/>
                <a:gd name="T72" fmla="+- 0 7397 7297"/>
                <a:gd name="T73" fmla="*/ T72 w 774"/>
                <a:gd name="T74" fmla="+- 0 -237 -610"/>
                <a:gd name="T75" fmla="*/ -237 h 843"/>
                <a:gd name="T76" fmla="+- 0 7398 7297"/>
                <a:gd name="T77" fmla="*/ T76 w 774"/>
                <a:gd name="T78" fmla="+- 0 -152 -610"/>
                <a:gd name="T79" fmla="*/ -152 h 843"/>
                <a:gd name="T80" fmla="+- 0 7483 7297"/>
                <a:gd name="T81" fmla="*/ T80 w 774"/>
                <a:gd name="T82" fmla="+- 0 -336 -610"/>
                <a:gd name="T83" fmla="*/ -336 h 843"/>
                <a:gd name="T84" fmla="+- 0 7484 7297"/>
                <a:gd name="T85" fmla="*/ T84 w 774"/>
                <a:gd name="T86" fmla="+- 0 -249 -610"/>
                <a:gd name="T87" fmla="*/ -249 h 843"/>
                <a:gd name="T88" fmla="+- 0 7484 7297"/>
                <a:gd name="T89" fmla="*/ T88 w 774"/>
                <a:gd name="T90" fmla="+- 0 -520 -610"/>
                <a:gd name="T91" fmla="*/ -520 h 843"/>
                <a:gd name="T92" fmla="+- 0 7486 7297"/>
                <a:gd name="T93" fmla="*/ T92 w 774"/>
                <a:gd name="T94" fmla="+- 0 -436 -610"/>
                <a:gd name="T95" fmla="*/ -436 h 843"/>
                <a:gd name="T96" fmla="+- 0 7483 7297"/>
                <a:gd name="T97" fmla="*/ T96 w 774"/>
                <a:gd name="T98" fmla="+- 0 -141 -610"/>
                <a:gd name="T99" fmla="*/ -141 h 843"/>
                <a:gd name="T100" fmla="+- 0 7484 7297"/>
                <a:gd name="T101" fmla="*/ T100 w 774"/>
                <a:gd name="T102" fmla="+- 0 -56 -610"/>
                <a:gd name="T103" fmla="*/ -56 h 8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774" h="843">
                  <a:moveTo>
                    <a:pt x="10" y="3"/>
                  </a:moveTo>
                  <a:lnTo>
                    <a:pt x="0" y="842"/>
                  </a:lnTo>
                  <a:moveTo>
                    <a:pt x="535" y="3"/>
                  </a:moveTo>
                  <a:lnTo>
                    <a:pt x="774" y="832"/>
                  </a:lnTo>
                  <a:moveTo>
                    <a:pt x="10" y="90"/>
                  </a:moveTo>
                  <a:lnTo>
                    <a:pt x="559" y="91"/>
                  </a:lnTo>
                  <a:moveTo>
                    <a:pt x="7" y="176"/>
                  </a:moveTo>
                  <a:lnTo>
                    <a:pt x="583" y="176"/>
                  </a:lnTo>
                  <a:moveTo>
                    <a:pt x="10" y="272"/>
                  </a:moveTo>
                  <a:lnTo>
                    <a:pt x="613" y="272"/>
                  </a:lnTo>
                  <a:moveTo>
                    <a:pt x="7" y="462"/>
                  </a:moveTo>
                  <a:lnTo>
                    <a:pt x="663" y="463"/>
                  </a:lnTo>
                  <a:moveTo>
                    <a:pt x="16" y="367"/>
                  </a:moveTo>
                  <a:lnTo>
                    <a:pt x="631" y="368"/>
                  </a:lnTo>
                  <a:moveTo>
                    <a:pt x="186" y="0"/>
                  </a:moveTo>
                  <a:lnTo>
                    <a:pt x="186" y="84"/>
                  </a:lnTo>
                  <a:moveTo>
                    <a:pt x="100" y="181"/>
                  </a:moveTo>
                  <a:lnTo>
                    <a:pt x="101" y="266"/>
                  </a:lnTo>
                  <a:moveTo>
                    <a:pt x="100" y="373"/>
                  </a:moveTo>
                  <a:lnTo>
                    <a:pt x="101" y="458"/>
                  </a:lnTo>
                  <a:moveTo>
                    <a:pt x="186" y="274"/>
                  </a:moveTo>
                  <a:lnTo>
                    <a:pt x="187" y="361"/>
                  </a:lnTo>
                  <a:moveTo>
                    <a:pt x="187" y="90"/>
                  </a:moveTo>
                  <a:lnTo>
                    <a:pt x="189" y="174"/>
                  </a:lnTo>
                  <a:moveTo>
                    <a:pt x="186" y="469"/>
                  </a:moveTo>
                  <a:lnTo>
                    <a:pt x="187" y="554"/>
                  </a:lnTo>
                </a:path>
              </a:pathLst>
            </a:custGeom>
            <a:noFill/>
            <a:ln w="8153">
              <a:solidFill>
                <a:srgbClr val="010101"/>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Line 35"/>
            <p:cNvSpPr>
              <a:spLocks noChangeShapeType="1"/>
            </p:cNvSpPr>
            <p:nvPr/>
          </p:nvSpPr>
          <p:spPr bwMode="auto">
            <a:xfrm>
              <a:off x="7859" y="-240"/>
              <a:ext cx="0" cy="86"/>
            </a:xfrm>
            <a:prstGeom prst="line">
              <a:avLst/>
            </a:prstGeom>
            <a:noFill/>
            <a:ln w="6363">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34"/>
            <p:cNvSpPr>
              <a:spLocks/>
            </p:cNvSpPr>
            <p:nvPr/>
          </p:nvSpPr>
          <p:spPr bwMode="auto">
            <a:xfrm>
              <a:off x="7299" y="-613"/>
              <a:ext cx="770" cy="844"/>
            </a:xfrm>
            <a:custGeom>
              <a:avLst/>
              <a:gdLst>
                <a:gd name="T0" fmla="+- 0 7853 7300"/>
                <a:gd name="T1" fmla="*/ T0 w 770"/>
                <a:gd name="T2" fmla="+- 0 -430 -613"/>
                <a:gd name="T3" fmla="*/ -430 h 844"/>
                <a:gd name="T4" fmla="+- 0 7854 7300"/>
                <a:gd name="T5" fmla="*/ T4 w 770"/>
                <a:gd name="T6" fmla="+- 0 -344 -613"/>
                <a:gd name="T7" fmla="*/ -344 h 844"/>
                <a:gd name="T8" fmla="+- 0 7307 7300"/>
                <a:gd name="T9" fmla="*/ T8 w 770"/>
                <a:gd name="T10" fmla="+- 0 -613 -613"/>
                <a:gd name="T11" fmla="*/ -613 h 844"/>
                <a:gd name="T12" fmla="+- 0 7832 7300"/>
                <a:gd name="T13" fmla="*/ T12 w 770"/>
                <a:gd name="T14" fmla="+- 0 -612 -613"/>
                <a:gd name="T15" fmla="*/ -612 h 844"/>
                <a:gd name="T16" fmla="+- 0 7308 7300"/>
                <a:gd name="T17" fmla="*/ T16 w 770"/>
                <a:gd name="T18" fmla="+- 0 -52 -613"/>
                <a:gd name="T19" fmla="*/ -52 h 844"/>
                <a:gd name="T20" fmla="+- 0 7981 7300"/>
                <a:gd name="T21" fmla="*/ T20 w 770"/>
                <a:gd name="T22" fmla="+- 0 -52 -613"/>
                <a:gd name="T23" fmla="*/ -52 h 844"/>
                <a:gd name="T24" fmla="+- 0 7307 7300"/>
                <a:gd name="T25" fmla="*/ T24 w 770"/>
                <a:gd name="T26" fmla="+- 0 42 -613"/>
                <a:gd name="T27" fmla="*/ 42 h 844"/>
                <a:gd name="T28" fmla="+- 0 8016 7300"/>
                <a:gd name="T29" fmla="*/ T28 w 770"/>
                <a:gd name="T30" fmla="+- 0 44 -613"/>
                <a:gd name="T31" fmla="*/ 44 h 844"/>
                <a:gd name="T32" fmla="+- 0 7486 7300"/>
                <a:gd name="T33" fmla="*/ T32 w 770"/>
                <a:gd name="T34" fmla="+- 0 50 -613"/>
                <a:gd name="T35" fmla="*/ 50 h 844"/>
                <a:gd name="T36" fmla="+- 0 7486 7300"/>
                <a:gd name="T37" fmla="*/ T36 w 770"/>
                <a:gd name="T38" fmla="+- 0 134 -613"/>
                <a:gd name="T39" fmla="*/ 134 h 844"/>
                <a:gd name="T40" fmla="+- 0 7300 7300"/>
                <a:gd name="T41" fmla="*/ T40 w 770"/>
                <a:gd name="T42" fmla="+- 0 138 -613"/>
                <a:gd name="T43" fmla="*/ 138 h 844"/>
                <a:gd name="T44" fmla="+- 0 8046 7300"/>
                <a:gd name="T45" fmla="*/ T44 w 770"/>
                <a:gd name="T46" fmla="+- 0 138 -613"/>
                <a:gd name="T47" fmla="*/ 138 h 844"/>
                <a:gd name="T48" fmla="+- 0 7860 7300"/>
                <a:gd name="T49" fmla="*/ T48 w 770"/>
                <a:gd name="T50" fmla="+- 0 -49 -613"/>
                <a:gd name="T51" fmla="*/ -49 h 844"/>
                <a:gd name="T52" fmla="+- 0 7860 7300"/>
                <a:gd name="T53" fmla="*/ T52 w 770"/>
                <a:gd name="T54" fmla="+- 0 36 -613"/>
                <a:gd name="T55" fmla="*/ 36 h 844"/>
                <a:gd name="T56" fmla="+- 0 7307 7300"/>
                <a:gd name="T57" fmla="*/ T56 w 770"/>
                <a:gd name="T58" fmla="+- 0 228 -613"/>
                <a:gd name="T59" fmla="*/ 228 h 844"/>
                <a:gd name="T60" fmla="+- 0 8069 7300"/>
                <a:gd name="T61" fmla="*/ T60 w 770"/>
                <a:gd name="T62" fmla="+- 0 230 -613"/>
                <a:gd name="T63" fmla="*/ 230 h 844"/>
                <a:gd name="T64" fmla="+- 0 7399 7300"/>
                <a:gd name="T65" fmla="*/ T64 w 770"/>
                <a:gd name="T66" fmla="+- 0 -46 -613"/>
                <a:gd name="T67" fmla="*/ -46 h 844"/>
                <a:gd name="T68" fmla="+- 0 7400 7300"/>
                <a:gd name="T69" fmla="*/ T68 w 770"/>
                <a:gd name="T70" fmla="+- 0 40 -613"/>
                <a:gd name="T71" fmla="*/ 40 h 844"/>
                <a:gd name="T72" fmla="+- 0 7489 7300"/>
                <a:gd name="T73" fmla="*/ T72 w 770"/>
                <a:gd name="T74" fmla="+- 0 147 -613"/>
                <a:gd name="T75" fmla="*/ 147 h 844"/>
                <a:gd name="T76" fmla="+- 0 7490 7300"/>
                <a:gd name="T77" fmla="*/ T76 w 770"/>
                <a:gd name="T78" fmla="+- 0 231 -613"/>
                <a:gd name="T79" fmla="*/ 231 h 84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770" h="844">
                  <a:moveTo>
                    <a:pt x="553" y="183"/>
                  </a:moveTo>
                  <a:lnTo>
                    <a:pt x="554" y="269"/>
                  </a:lnTo>
                  <a:moveTo>
                    <a:pt x="7" y="0"/>
                  </a:moveTo>
                  <a:lnTo>
                    <a:pt x="532" y="1"/>
                  </a:lnTo>
                  <a:moveTo>
                    <a:pt x="8" y="561"/>
                  </a:moveTo>
                  <a:lnTo>
                    <a:pt x="681" y="561"/>
                  </a:lnTo>
                  <a:moveTo>
                    <a:pt x="7" y="655"/>
                  </a:moveTo>
                  <a:lnTo>
                    <a:pt x="716" y="657"/>
                  </a:lnTo>
                  <a:moveTo>
                    <a:pt x="186" y="663"/>
                  </a:moveTo>
                  <a:lnTo>
                    <a:pt x="186" y="747"/>
                  </a:lnTo>
                  <a:moveTo>
                    <a:pt x="0" y="751"/>
                  </a:moveTo>
                  <a:lnTo>
                    <a:pt x="746" y="751"/>
                  </a:lnTo>
                  <a:moveTo>
                    <a:pt x="560" y="564"/>
                  </a:moveTo>
                  <a:lnTo>
                    <a:pt x="560" y="649"/>
                  </a:lnTo>
                  <a:moveTo>
                    <a:pt x="7" y="841"/>
                  </a:moveTo>
                  <a:lnTo>
                    <a:pt x="769" y="843"/>
                  </a:lnTo>
                  <a:moveTo>
                    <a:pt x="99" y="567"/>
                  </a:moveTo>
                  <a:lnTo>
                    <a:pt x="100" y="653"/>
                  </a:lnTo>
                  <a:moveTo>
                    <a:pt x="189" y="760"/>
                  </a:moveTo>
                  <a:lnTo>
                    <a:pt x="190" y="844"/>
                  </a:lnTo>
                </a:path>
              </a:pathLst>
            </a:custGeom>
            <a:noFill/>
            <a:ln w="8153">
              <a:solidFill>
                <a:srgbClr val="010101"/>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33"/>
            <p:cNvSpPr>
              <a:spLocks/>
            </p:cNvSpPr>
            <p:nvPr/>
          </p:nvSpPr>
          <p:spPr bwMode="auto">
            <a:xfrm>
              <a:off x="7399" y="-387"/>
              <a:ext cx="455" cy="191"/>
            </a:xfrm>
            <a:custGeom>
              <a:avLst/>
              <a:gdLst>
                <a:gd name="T0" fmla="+- 0 7399 7399"/>
                <a:gd name="T1" fmla="*/ T0 w 455"/>
                <a:gd name="T2" fmla="+- 0 -386 -386"/>
                <a:gd name="T3" fmla="*/ -386 h 191"/>
                <a:gd name="T4" fmla="+- 0 7850 7399"/>
                <a:gd name="T5" fmla="*/ T4 w 455"/>
                <a:gd name="T6" fmla="+- 0 -386 -386"/>
                <a:gd name="T7" fmla="*/ -386 h 191"/>
                <a:gd name="T8" fmla="+- 0 7403 7399"/>
                <a:gd name="T9" fmla="*/ T8 w 455"/>
                <a:gd name="T10" fmla="+- 0 -195 -386"/>
                <a:gd name="T11" fmla="*/ -195 h 191"/>
                <a:gd name="T12" fmla="+- 0 7854 7399"/>
                <a:gd name="T13" fmla="*/ T12 w 455"/>
                <a:gd name="T14" fmla="+- 0 -195 -386"/>
                <a:gd name="T15" fmla="*/ -195 h 191"/>
              </a:gdLst>
              <a:ahLst/>
              <a:cxnLst>
                <a:cxn ang="0">
                  <a:pos x="T1" y="T3"/>
                </a:cxn>
                <a:cxn ang="0">
                  <a:pos x="T5" y="T7"/>
                </a:cxn>
                <a:cxn ang="0">
                  <a:pos x="T9" y="T11"/>
                </a:cxn>
                <a:cxn ang="0">
                  <a:pos x="T13" y="T15"/>
                </a:cxn>
              </a:cxnLst>
              <a:rect l="0" t="0" r="r" b="b"/>
              <a:pathLst>
                <a:path w="455" h="191">
                  <a:moveTo>
                    <a:pt x="0" y="0"/>
                  </a:moveTo>
                  <a:lnTo>
                    <a:pt x="451" y="0"/>
                  </a:lnTo>
                  <a:moveTo>
                    <a:pt x="4" y="191"/>
                  </a:moveTo>
                  <a:lnTo>
                    <a:pt x="455" y="191"/>
                  </a:lnTo>
                </a:path>
              </a:pathLst>
            </a:custGeom>
            <a:noFill/>
            <a:ln w="59436">
              <a:solidFill>
                <a:srgbClr val="010101"/>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32"/>
            <p:cNvSpPr>
              <a:spLocks noChangeArrowheads="1"/>
            </p:cNvSpPr>
            <p:nvPr/>
          </p:nvSpPr>
          <p:spPr bwMode="auto">
            <a:xfrm>
              <a:off x="7402" y="-243"/>
              <a:ext cx="452" cy="94"/>
            </a:xfrm>
            <a:prstGeom prst="rect">
              <a:avLst/>
            </a:prstGeom>
            <a:noFill/>
            <a:ln w="8153">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31"/>
            <p:cNvSpPr>
              <a:spLocks noChangeShapeType="1"/>
            </p:cNvSpPr>
            <p:nvPr/>
          </p:nvSpPr>
          <p:spPr bwMode="auto">
            <a:xfrm>
              <a:off x="7400" y="-7"/>
              <a:ext cx="452" cy="0"/>
            </a:xfrm>
            <a:prstGeom prst="line">
              <a:avLst/>
            </a:prstGeom>
            <a:noFill/>
            <a:ln w="59436">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Rectangle 30"/>
            <p:cNvSpPr>
              <a:spLocks noChangeArrowheads="1"/>
            </p:cNvSpPr>
            <p:nvPr/>
          </p:nvSpPr>
          <p:spPr bwMode="auto">
            <a:xfrm>
              <a:off x="7400" y="-54"/>
              <a:ext cx="452" cy="94"/>
            </a:xfrm>
            <a:prstGeom prst="rect">
              <a:avLst/>
            </a:prstGeom>
            <a:noFill/>
            <a:ln w="8153">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29"/>
            <p:cNvSpPr>
              <a:spLocks/>
            </p:cNvSpPr>
            <p:nvPr/>
          </p:nvSpPr>
          <p:spPr bwMode="auto">
            <a:xfrm>
              <a:off x="6822" y="-420"/>
              <a:ext cx="1709" cy="572"/>
            </a:xfrm>
            <a:custGeom>
              <a:avLst/>
              <a:gdLst>
                <a:gd name="T0" fmla="+- 0 7201 6822"/>
                <a:gd name="T1" fmla="*/ T0 w 1709"/>
                <a:gd name="T2" fmla="+- 0 -324 -420"/>
                <a:gd name="T3" fmla="*/ -324 h 572"/>
                <a:gd name="T4" fmla="+- 0 7201 6822"/>
                <a:gd name="T5" fmla="*/ T4 w 1709"/>
                <a:gd name="T6" fmla="+- 0 -320 -420"/>
                <a:gd name="T7" fmla="*/ -320 h 572"/>
                <a:gd name="T8" fmla="+- 0 6823 6822"/>
                <a:gd name="T9" fmla="*/ T8 w 1709"/>
                <a:gd name="T10" fmla="+- 0 -282 -420"/>
                <a:gd name="T11" fmla="*/ -282 h 572"/>
                <a:gd name="T12" fmla="+- 0 7264 6822"/>
                <a:gd name="T13" fmla="*/ T12 w 1709"/>
                <a:gd name="T14" fmla="+- 0 -277 -420"/>
                <a:gd name="T15" fmla="*/ -277 h 572"/>
                <a:gd name="T16" fmla="+- 0 7199 6822"/>
                <a:gd name="T17" fmla="*/ T16 w 1709"/>
                <a:gd name="T18" fmla="+- 0 -236 -420"/>
                <a:gd name="T19" fmla="*/ -236 h 572"/>
                <a:gd name="T20" fmla="+- 0 7202 6822"/>
                <a:gd name="T21" fmla="*/ T20 w 1709"/>
                <a:gd name="T22" fmla="+- 0 -234 -420"/>
                <a:gd name="T23" fmla="*/ -234 h 572"/>
                <a:gd name="T24" fmla="+- 0 7271 6822"/>
                <a:gd name="T25" fmla="*/ T24 w 1709"/>
                <a:gd name="T26" fmla="+- 0 -277 -420"/>
                <a:gd name="T27" fmla="*/ -277 h 572"/>
                <a:gd name="T28" fmla="+- 0 7274 6822"/>
                <a:gd name="T29" fmla="*/ T28 w 1709"/>
                <a:gd name="T30" fmla="+- 0 -279 -420"/>
                <a:gd name="T31" fmla="*/ -279 h 572"/>
                <a:gd name="T32" fmla="+- 0 7879 6822"/>
                <a:gd name="T33" fmla="*/ T32 w 1709"/>
                <a:gd name="T34" fmla="+- 0 -382 -420"/>
                <a:gd name="T35" fmla="*/ -382 h 572"/>
                <a:gd name="T36" fmla="+- 0 7891 6822"/>
                <a:gd name="T37" fmla="*/ T36 w 1709"/>
                <a:gd name="T38" fmla="+- 0 -216 -420"/>
                <a:gd name="T39" fmla="*/ -216 h 572"/>
                <a:gd name="T40" fmla="+- 0 7894 6822"/>
                <a:gd name="T41" fmla="*/ T40 w 1709"/>
                <a:gd name="T42" fmla="+- 0 -218 -420"/>
                <a:gd name="T43" fmla="*/ -218 h 572"/>
                <a:gd name="T44" fmla="+- 0 7894 6822"/>
                <a:gd name="T45" fmla="*/ T44 w 1709"/>
                <a:gd name="T46" fmla="+- 0 -218 -420"/>
                <a:gd name="T47" fmla="*/ -218 h 572"/>
                <a:gd name="T48" fmla="+- 0 7894 6822"/>
                <a:gd name="T49" fmla="*/ T48 w 1709"/>
                <a:gd name="T50" fmla="+- 0 -214 -420"/>
                <a:gd name="T51" fmla="*/ -214 h 572"/>
                <a:gd name="T52" fmla="+- 0 8418 6822"/>
                <a:gd name="T53" fmla="*/ T52 w 1709"/>
                <a:gd name="T54" fmla="+- 0 -321 -420"/>
                <a:gd name="T55" fmla="*/ -321 h 572"/>
                <a:gd name="T56" fmla="+- 0 8413 6822"/>
                <a:gd name="T57" fmla="*/ T56 w 1709"/>
                <a:gd name="T58" fmla="+- 0 -322 -420"/>
                <a:gd name="T59" fmla="*/ -322 h 572"/>
                <a:gd name="T60" fmla="+- 0 7891 6822"/>
                <a:gd name="T61" fmla="*/ T60 w 1709"/>
                <a:gd name="T62" fmla="+- 0 -384 -420"/>
                <a:gd name="T63" fmla="*/ -384 h 572"/>
                <a:gd name="T64" fmla="+- 0 7957 6822"/>
                <a:gd name="T65" fmla="*/ T64 w 1709"/>
                <a:gd name="T66" fmla="+- 0 -417 -420"/>
                <a:gd name="T67" fmla="*/ -417 h 572"/>
                <a:gd name="T68" fmla="+- 0 7955 6822"/>
                <a:gd name="T69" fmla="*/ T68 w 1709"/>
                <a:gd name="T70" fmla="+- 0 -420 -420"/>
                <a:gd name="T71" fmla="*/ -420 h 572"/>
                <a:gd name="T72" fmla="+- 0 7882 6822"/>
                <a:gd name="T73" fmla="*/ T72 w 1709"/>
                <a:gd name="T74" fmla="+- 0 -385 -420"/>
                <a:gd name="T75" fmla="*/ -385 h 572"/>
                <a:gd name="T76" fmla="+- 0 7879 6822"/>
                <a:gd name="T77" fmla="*/ T76 w 1709"/>
                <a:gd name="T78" fmla="+- 0 -383 -420"/>
                <a:gd name="T79" fmla="*/ -383 h 572"/>
                <a:gd name="T80" fmla="+- 0 7879 6822"/>
                <a:gd name="T81" fmla="*/ T80 w 1709"/>
                <a:gd name="T82" fmla="+- 0 -381 -420"/>
                <a:gd name="T83" fmla="*/ -381 h 572"/>
                <a:gd name="T84" fmla="+- 0 7943 6822"/>
                <a:gd name="T85" fmla="*/ T84 w 1709"/>
                <a:gd name="T86" fmla="+- 0 -331 -420"/>
                <a:gd name="T87" fmla="*/ -331 h 572"/>
                <a:gd name="T88" fmla="+- 0 7946 6822"/>
                <a:gd name="T89" fmla="*/ T88 w 1709"/>
                <a:gd name="T90" fmla="+- 0 -331 -420"/>
                <a:gd name="T91" fmla="*/ -331 h 572"/>
                <a:gd name="T92" fmla="+- 0 7886 6822"/>
                <a:gd name="T93" fmla="*/ T92 w 1709"/>
                <a:gd name="T94" fmla="+- 0 -381 -420"/>
                <a:gd name="T95" fmla="*/ -381 h 572"/>
                <a:gd name="T96" fmla="+- 0 7888 6822"/>
                <a:gd name="T97" fmla="*/ T96 w 1709"/>
                <a:gd name="T98" fmla="+- 0 -379 -420"/>
                <a:gd name="T99" fmla="*/ -379 h 572"/>
                <a:gd name="T100" fmla="+- 0 7956 6822"/>
                <a:gd name="T101" fmla="*/ T100 w 1709"/>
                <a:gd name="T102" fmla="+- 0 -270 -420"/>
                <a:gd name="T103" fmla="*/ -270 h 572"/>
                <a:gd name="T104" fmla="+- 0 7955 6822"/>
                <a:gd name="T105" fmla="*/ T104 w 1709"/>
                <a:gd name="T106" fmla="+- 0 -274 -420"/>
                <a:gd name="T107" fmla="*/ -274 h 572"/>
                <a:gd name="T108" fmla="+- 0 7894 6822"/>
                <a:gd name="T109" fmla="*/ T108 w 1709"/>
                <a:gd name="T110" fmla="+- 0 -218 -420"/>
                <a:gd name="T111" fmla="*/ -218 h 572"/>
                <a:gd name="T112" fmla="+- 0 7970 6822"/>
                <a:gd name="T113" fmla="*/ T112 w 1709"/>
                <a:gd name="T114" fmla="+- 0 -186 -420"/>
                <a:gd name="T115" fmla="*/ -186 h 572"/>
                <a:gd name="T116" fmla="+- 0 7974 6822"/>
                <a:gd name="T117" fmla="*/ T116 w 1709"/>
                <a:gd name="T118" fmla="+- 0 -188 -420"/>
                <a:gd name="T119" fmla="*/ -188 h 572"/>
                <a:gd name="T120" fmla="+- 0 7905 6822"/>
                <a:gd name="T121" fmla="*/ T120 w 1709"/>
                <a:gd name="T122" fmla="+- 0 -214 -420"/>
                <a:gd name="T123" fmla="*/ -214 h 572"/>
                <a:gd name="T124" fmla="+- 0 7897 6822"/>
                <a:gd name="T125" fmla="*/ T124 w 1709"/>
                <a:gd name="T126" fmla="+- 0 -215 -420"/>
                <a:gd name="T127" fmla="*/ -215 h 572"/>
                <a:gd name="T128" fmla="+- 0 7902 6822"/>
                <a:gd name="T129" fmla="*/ T128 w 1709"/>
                <a:gd name="T130" fmla="+- 0 -216 -420"/>
                <a:gd name="T131" fmla="*/ -216 h 572"/>
                <a:gd name="T132" fmla="+- 0 7928 6822"/>
                <a:gd name="T133" fmla="*/ T132 w 1709"/>
                <a:gd name="T134" fmla="+- 0 -126 -420"/>
                <a:gd name="T135" fmla="*/ -126 h 572"/>
                <a:gd name="T136" fmla="+- 0 7928 6822"/>
                <a:gd name="T137" fmla="*/ T136 w 1709"/>
                <a:gd name="T138" fmla="+- 0 -129 -420"/>
                <a:gd name="T139" fmla="*/ -129 h 572"/>
                <a:gd name="T140" fmla="+- 0 7880 6822"/>
                <a:gd name="T141" fmla="*/ T140 w 1709"/>
                <a:gd name="T142" fmla="+- 0 -57 -420"/>
                <a:gd name="T143" fmla="*/ -57 h 572"/>
                <a:gd name="T144" fmla="+- 0 7885 6822"/>
                <a:gd name="T145" fmla="*/ T144 w 1709"/>
                <a:gd name="T146" fmla="+- 0 -56 -420"/>
                <a:gd name="T147" fmla="*/ -56 h 572"/>
                <a:gd name="T148" fmla="+- 0 7966 6822"/>
                <a:gd name="T149" fmla="*/ T148 w 1709"/>
                <a:gd name="T150" fmla="+- 0 -48 -420"/>
                <a:gd name="T151" fmla="*/ -48 h 572"/>
                <a:gd name="T152" fmla="+- 0 7966 6822"/>
                <a:gd name="T153" fmla="*/ T152 w 1709"/>
                <a:gd name="T154" fmla="+- 0 -52 -420"/>
                <a:gd name="T155" fmla="*/ -52 h 572"/>
                <a:gd name="T156" fmla="+- 0 8413 6822"/>
                <a:gd name="T157" fmla="*/ T156 w 1709"/>
                <a:gd name="T158" fmla="+- 0 -315 -420"/>
                <a:gd name="T159" fmla="*/ -315 h 572"/>
                <a:gd name="T160" fmla="+- 0 8416 6822"/>
                <a:gd name="T161" fmla="*/ T160 w 1709"/>
                <a:gd name="T162" fmla="+- 0 -316 -420"/>
                <a:gd name="T163" fmla="*/ -316 h 572"/>
                <a:gd name="T164" fmla="+- 0 8418 6822"/>
                <a:gd name="T165" fmla="*/ T164 w 1709"/>
                <a:gd name="T166" fmla="+- 0 -321 -420"/>
                <a:gd name="T167" fmla="*/ -321 h 572"/>
                <a:gd name="T168" fmla="+- 0 8112 6822"/>
                <a:gd name="T169" fmla="*/ T168 w 1709"/>
                <a:gd name="T170" fmla="+- 0 111 -420"/>
                <a:gd name="T171" fmla="*/ 111 h 572"/>
                <a:gd name="T172" fmla="+- 0 8112 6822"/>
                <a:gd name="T173" fmla="*/ T172 w 1709"/>
                <a:gd name="T174" fmla="+- 0 152 -420"/>
                <a:gd name="T175" fmla="*/ 152 h 572"/>
                <a:gd name="T176" fmla="+- 0 8527 6822"/>
                <a:gd name="T177" fmla="*/ T176 w 1709"/>
                <a:gd name="T178" fmla="+- 0 123 -420"/>
                <a:gd name="T179" fmla="*/ 123 h 57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Lst>
              <a:rect l="0" t="0" r="r" b="b"/>
              <a:pathLst>
                <a:path w="1709" h="572">
                  <a:moveTo>
                    <a:pt x="452" y="141"/>
                  </a:moveTo>
                  <a:lnTo>
                    <a:pt x="382" y="96"/>
                  </a:lnTo>
                  <a:lnTo>
                    <a:pt x="379" y="96"/>
                  </a:lnTo>
                  <a:lnTo>
                    <a:pt x="378" y="98"/>
                  </a:lnTo>
                  <a:lnTo>
                    <a:pt x="378" y="100"/>
                  </a:lnTo>
                  <a:lnTo>
                    <a:pt x="379" y="100"/>
                  </a:lnTo>
                  <a:lnTo>
                    <a:pt x="442" y="140"/>
                  </a:lnTo>
                  <a:lnTo>
                    <a:pt x="2" y="138"/>
                  </a:lnTo>
                  <a:lnTo>
                    <a:pt x="1" y="138"/>
                  </a:lnTo>
                  <a:lnTo>
                    <a:pt x="0" y="140"/>
                  </a:lnTo>
                  <a:lnTo>
                    <a:pt x="0" y="142"/>
                  </a:lnTo>
                  <a:lnTo>
                    <a:pt x="442" y="143"/>
                  </a:lnTo>
                  <a:lnTo>
                    <a:pt x="378" y="182"/>
                  </a:lnTo>
                  <a:lnTo>
                    <a:pt x="378" y="183"/>
                  </a:lnTo>
                  <a:lnTo>
                    <a:pt x="377" y="184"/>
                  </a:lnTo>
                  <a:lnTo>
                    <a:pt x="378" y="185"/>
                  </a:lnTo>
                  <a:lnTo>
                    <a:pt x="378" y="186"/>
                  </a:lnTo>
                  <a:lnTo>
                    <a:pt x="380" y="186"/>
                  </a:lnTo>
                  <a:lnTo>
                    <a:pt x="380" y="185"/>
                  </a:lnTo>
                  <a:lnTo>
                    <a:pt x="449" y="143"/>
                  </a:lnTo>
                  <a:lnTo>
                    <a:pt x="450" y="143"/>
                  </a:lnTo>
                  <a:lnTo>
                    <a:pt x="450" y="142"/>
                  </a:lnTo>
                  <a:lnTo>
                    <a:pt x="452" y="141"/>
                  </a:lnTo>
                  <a:moveTo>
                    <a:pt x="1057" y="37"/>
                  </a:moveTo>
                  <a:lnTo>
                    <a:pt x="1056" y="38"/>
                  </a:lnTo>
                  <a:lnTo>
                    <a:pt x="1057" y="38"/>
                  </a:lnTo>
                  <a:lnTo>
                    <a:pt x="1057" y="37"/>
                  </a:lnTo>
                  <a:moveTo>
                    <a:pt x="1072" y="202"/>
                  </a:moveTo>
                  <a:lnTo>
                    <a:pt x="1069" y="204"/>
                  </a:lnTo>
                  <a:lnTo>
                    <a:pt x="1072" y="205"/>
                  </a:lnTo>
                  <a:lnTo>
                    <a:pt x="1072" y="202"/>
                  </a:lnTo>
                  <a:moveTo>
                    <a:pt x="1072" y="202"/>
                  </a:moveTo>
                  <a:lnTo>
                    <a:pt x="1072" y="202"/>
                  </a:lnTo>
                  <a:moveTo>
                    <a:pt x="1074" y="206"/>
                  </a:moveTo>
                  <a:lnTo>
                    <a:pt x="1072" y="205"/>
                  </a:lnTo>
                  <a:lnTo>
                    <a:pt x="1072" y="206"/>
                  </a:lnTo>
                  <a:lnTo>
                    <a:pt x="1073" y="207"/>
                  </a:lnTo>
                  <a:lnTo>
                    <a:pt x="1074" y="206"/>
                  </a:lnTo>
                  <a:moveTo>
                    <a:pt x="1596" y="99"/>
                  </a:moveTo>
                  <a:lnTo>
                    <a:pt x="1595" y="99"/>
                  </a:lnTo>
                  <a:lnTo>
                    <a:pt x="1592" y="98"/>
                  </a:lnTo>
                  <a:lnTo>
                    <a:pt x="1591" y="98"/>
                  </a:lnTo>
                  <a:lnTo>
                    <a:pt x="1590" y="98"/>
                  </a:lnTo>
                  <a:lnTo>
                    <a:pt x="1588" y="98"/>
                  </a:lnTo>
                  <a:lnTo>
                    <a:pt x="1069" y="36"/>
                  </a:lnTo>
                  <a:lnTo>
                    <a:pt x="1134" y="5"/>
                  </a:lnTo>
                  <a:lnTo>
                    <a:pt x="1134" y="4"/>
                  </a:lnTo>
                  <a:lnTo>
                    <a:pt x="1135" y="3"/>
                  </a:lnTo>
                  <a:lnTo>
                    <a:pt x="1134" y="3"/>
                  </a:lnTo>
                  <a:lnTo>
                    <a:pt x="1134" y="2"/>
                  </a:lnTo>
                  <a:lnTo>
                    <a:pt x="1133" y="0"/>
                  </a:lnTo>
                  <a:lnTo>
                    <a:pt x="1132" y="2"/>
                  </a:lnTo>
                  <a:lnTo>
                    <a:pt x="1061" y="35"/>
                  </a:lnTo>
                  <a:lnTo>
                    <a:pt x="1060" y="35"/>
                  </a:lnTo>
                  <a:lnTo>
                    <a:pt x="1058" y="35"/>
                  </a:lnTo>
                  <a:lnTo>
                    <a:pt x="1057" y="36"/>
                  </a:lnTo>
                  <a:lnTo>
                    <a:pt x="1057" y="37"/>
                  </a:lnTo>
                  <a:lnTo>
                    <a:pt x="1057" y="39"/>
                  </a:lnTo>
                  <a:lnTo>
                    <a:pt x="1057" y="38"/>
                  </a:lnTo>
                  <a:lnTo>
                    <a:pt x="1057" y="39"/>
                  </a:lnTo>
                  <a:lnTo>
                    <a:pt x="1058" y="40"/>
                  </a:lnTo>
                  <a:lnTo>
                    <a:pt x="1059" y="40"/>
                  </a:lnTo>
                  <a:lnTo>
                    <a:pt x="1121" y="89"/>
                  </a:lnTo>
                  <a:lnTo>
                    <a:pt x="1122" y="90"/>
                  </a:lnTo>
                  <a:lnTo>
                    <a:pt x="1123" y="90"/>
                  </a:lnTo>
                  <a:lnTo>
                    <a:pt x="1124" y="89"/>
                  </a:lnTo>
                  <a:lnTo>
                    <a:pt x="1124" y="87"/>
                  </a:lnTo>
                  <a:lnTo>
                    <a:pt x="1066" y="41"/>
                  </a:lnTo>
                  <a:lnTo>
                    <a:pt x="1064" y="39"/>
                  </a:lnTo>
                  <a:lnTo>
                    <a:pt x="1064" y="38"/>
                  </a:lnTo>
                  <a:lnTo>
                    <a:pt x="1064" y="39"/>
                  </a:lnTo>
                  <a:lnTo>
                    <a:pt x="1066" y="41"/>
                  </a:lnTo>
                  <a:lnTo>
                    <a:pt x="1573" y="101"/>
                  </a:lnTo>
                  <a:lnTo>
                    <a:pt x="1081" y="200"/>
                  </a:lnTo>
                  <a:lnTo>
                    <a:pt x="1134" y="150"/>
                  </a:lnTo>
                  <a:lnTo>
                    <a:pt x="1135" y="149"/>
                  </a:lnTo>
                  <a:lnTo>
                    <a:pt x="1135" y="148"/>
                  </a:lnTo>
                  <a:lnTo>
                    <a:pt x="1133" y="146"/>
                  </a:lnTo>
                  <a:lnTo>
                    <a:pt x="1132" y="146"/>
                  </a:lnTo>
                  <a:lnTo>
                    <a:pt x="1130" y="147"/>
                  </a:lnTo>
                  <a:lnTo>
                    <a:pt x="1072" y="202"/>
                  </a:lnTo>
                  <a:lnTo>
                    <a:pt x="1072" y="205"/>
                  </a:lnTo>
                  <a:lnTo>
                    <a:pt x="1074" y="206"/>
                  </a:lnTo>
                  <a:lnTo>
                    <a:pt x="1148" y="234"/>
                  </a:lnTo>
                  <a:lnTo>
                    <a:pt x="1151" y="234"/>
                  </a:lnTo>
                  <a:lnTo>
                    <a:pt x="1151" y="233"/>
                  </a:lnTo>
                  <a:lnTo>
                    <a:pt x="1152" y="232"/>
                  </a:lnTo>
                  <a:lnTo>
                    <a:pt x="1151" y="231"/>
                  </a:lnTo>
                  <a:lnTo>
                    <a:pt x="1150" y="231"/>
                  </a:lnTo>
                  <a:lnTo>
                    <a:pt x="1083" y="206"/>
                  </a:lnTo>
                  <a:lnTo>
                    <a:pt x="1075" y="206"/>
                  </a:lnTo>
                  <a:lnTo>
                    <a:pt x="1074" y="206"/>
                  </a:lnTo>
                  <a:lnTo>
                    <a:pt x="1075" y="205"/>
                  </a:lnTo>
                  <a:lnTo>
                    <a:pt x="1083" y="205"/>
                  </a:lnTo>
                  <a:lnTo>
                    <a:pt x="1080" y="204"/>
                  </a:lnTo>
                  <a:lnTo>
                    <a:pt x="1585" y="104"/>
                  </a:lnTo>
                  <a:lnTo>
                    <a:pt x="1069" y="355"/>
                  </a:lnTo>
                  <a:lnTo>
                    <a:pt x="1106" y="294"/>
                  </a:lnTo>
                  <a:lnTo>
                    <a:pt x="1108" y="293"/>
                  </a:lnTo>
                  <a:lnTo>
                    <a:pt x="1108" y="292"/>
                  </a:lnTo>
                  <a:lnTo>
                    <a:pt x="1106" y="291"/>
                  </a:lnTo>
                  <a:lnTo>
                    <a:pt x="1104" y="291"/>
                  </a:lnTo>
                  <a:lnTo>
                    <a:pt x="1103" y="292"/>
                  </a:lnTo>
                  <a:lnTo>
                    <a:pt x="1058" y="363"/>
                  </a:lnTo>
                  <a:lnTo>
                    <a:pt x="1061" y="363"/>
                  </a:lnTo>
                  <a:lnTo>
                    <a:pt x="1061" y="364"/>
                  </a:lnTo>
                  <a:lnTo>
                    <a:pt x="1063" y="364"/>
                  </a:lnTo>
                  <a:lnTo>
                    <a:pt x="1064" y="363"/>
                  </a:lnTo>
                  <a:lnTo>
                    <a:pt x="1142" y="372"/>
                  </a:lnTo>
                  <a:lnTo>
                    <a:pt x="1144" y="372"/>
                  </a:lnTo>
                  <a:lnTo>
                    <a:pt x="1145" y="371"/>
                  </a:lnTo>
                  <a:lnTo>
                    <a:pt x="1145" y="369"/>
                  </a:lnTo>
                  <a:lnTo>
                    <a:pt x="1144" y="368"/>
                  </a:lnTo>
                  <a:lnTo>
                    <a:pt x="1142" y="368"/>
                  </a:lnTo>
                  <a:lnTo>
                    <a:pt x="1071" y="360"/>
                  </a:lnTo>
                  <a:lnTo>
                    <a:pt x="1591" y="105"/>
                  </a:lnTo>
                  <a:lnTo>
                    <a:pt x="1592" y="105"/>
                  </a:lnTo>
                  <a:lnTo>
                    <a:pt x="1593" y="103"/>
                  </a:lnTo>
                  <a:lnTo>
                    <a:pt x="1594" y="104"/>
                  </a:lnTo>
                  <a:lnTo>
                    <a:pt x="1595" y="104"/>
                  </a:lnTo>
                  <a:lnTo>
                    <a:pt x="1596" y="102"/>
                  </a:lnTo>
                  <a:lnTo>
                    <a:pt x="1596" y="99"/>
                  </a:lnTo>
                  <a:moveTo>
                    <a:pt x="1709" y="533"/>
                  </a:moveTo>
                  <a:lnTo>
                    <a:pt x="1705" y="531"/>
                  </a:lnTo>
                  <a:lnTo>
                    <a:pt x="1290" y="531"/>
                  </a:lnTo>
                  <a:lnTo>
                    <a:pt x="1290" y="503"/>
                  </a:lnTo>
                  <a:lnTo>
                    <a:pt x="1222" y="538"/>
                  </a:lnTo>
                  <a:lnTo>
                    <a:pt x="1290" y="572"/>
                  </a:lnTo>
                  <a:lnTo>
                    <a:pt x="1290" y="544"/>
                  </a:lnTo>
                  <a:lnTo>
                    <a:pt x="1705" y="543"/>
                  </a:lnTo>
                  <a:lnTo>
                    <a:pt x="1709" y="540"/>
                  </a:lnTo>
                  <a:lnTo>
                    <a:pt x="1709" y="533"/>
                  </a:lnTo>
                </a:path>
              </a:pathLst>
            </a:custGeom>
            <a:solidFill>
              <a:srgbClr val="01010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Text Box 27"/>
            <p:cNvSpPr txBox="1">
              <a:spLocks noChangeArrowheads="1"/>
            </p:cNvSpPr>
            <p:nvPr/>
          </p:nvSpPr>
          <p:spPr bwMode="auto">
            <a:xfrm>
              <a:off x="6636" y="-365"/>
              <a:ext cx="106" cy="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 Box 26"/>
            <p:cNvSpPr txBox="1">
              <a:spLocks noChangeArrowheads="1"/>
            </p:cNvSpPr>
            <p:nvPr/>
          </p:nvSpPr>
          <p:spPr bwMode="auto">
            <a:xfrm>
              <a:off x="8504" y="-399"/>
              <a:ext cx="106" cy="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Text Box 25"/>
            <p:cNvSpPr txBox="1">
              <a:spLocks noChangeArrowheads="1"/>
            </p:cNvSpPr>
            <p:nvPr/>
          </p:nvSpPr>
          <p:spPr bwMode="auto">
            <a:xfrm>
              <a:off x="7216" y="334"/>
              <a:ext cx="872" cy="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(c) Detail B</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16" name="Group 3"/>
          <p:cNvGrpSpPr>
            <a:grpSpLocks/>
          </p:cNvGrpSpPr>
          <p:nvPr/>
        </p:nvGrpSpPr>
        <p:grpSpPr bwMode="auto">
          <a:xfrm>
            <a:off x="2666999" y="2895600"/>
            <a:ext cx="2418397" cy="2133600"/>
            <a:chOff x="3656" y="-1877"/>
            <a:chExt cx="2843" cy="2050"/>
          </a:xfrm>
        </p:grpSpPr>
        <p:sp>
          <p:nvSpPr>
            <p:cNvPr id="17" name="Line 23"/>
            <p:cNvSpPr>
              <a:spLocks noChangeShapeType="1"/>
            </p:cNvSpPr>
            <p:nvPr/>
          </p:nvSpPr>
          <p:spPr bwMode="auto">
            <a:xfrm>
              <a:off x="6421" y="64"/>
              <a:ext cx="39" cy="20"/>
            </a:xfrm>
            <a:prstGeom prst="line">
              <a:avLst/>
            </a:prstGeom>
            <a:noFill/>
            <a:ln w="8153">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AutoShape 22"/>
            <p:cNvSpPr>
              <a:spLocks/>
            </p:cNvSpPr>
            <p:nvPr/>
          </p:nvSpPr>
          <p:spPr bwMode="auto">
            <a:xfrm>
              <a:off x="3909" y="-1645"/>
              <a:ext cx="1148" cy="316"/>
            </a:xfrm>
            <a:custGeom>
              <a:avLst/>
              <a:gdLst>
                <a:gd name="T0" fmla="+- 0 4482 3910"/>
                <a:gd name="T1" fmla="*/ T0 w 1148"/>
                <a:gd name="T2" fmla="+- 0 -1369 -1645"/>
                <a:gd name="T3" fmla="*/ -1369 h 316"/>
                <a:gd name="T4" fmla="+- 0 4464 3910"/>
                <a:gd name="T5" fmla="*/ T4 w 1148"/>
                <a:gd name="T6" fmla="+- 0 -1333 -1645"/>
                <a:gd name="T7" fmla="*/ -1333 h 316"/>
                <a:gd name="T8" fmla="+- 0 3910 3910"/>
                <a:gd name="T9" fmla="*/ T8 w 1148"/>
                <a:gd name="T10" fmla="+- 0 -1608 -1645"/>
                <a:gd name="T11" fmla="*/ -1608 h 316"/>
                <a:gd name="T12" fmla="+- 0 3928 3910"/>
                <a:gd name="T13" fmla="*/ T12 w 1148"/>
                <a:gd name="T14" fmla="+- 0 -1644 -1645"/>
                <a:gd name="T15" fmla="*/ -1644 h 316"/>
                <a:gd name="T16" fmla="+- 0 4482 3910"/>
                <a:gd name="T17" fmla="*/ T16 w 1148"/>
                <a:gd name="T18" fmla="+- 0 -1369 -1645"/>
                <a:gd name="T19" fmla="*/ -1369 h 316"/>
                <a:gd name="T20" fmla="+- 0 4476 3910"/>
                <a:gd name="T21" fmla="*/ T20 w 1148"/>
                <a:gd name="T22" fmla="+- 0 -1365 -1645"/>
                <a:gd name="T23" fmla="*/ -1365 h 316"/>
                <a:gd name="T24" fmla="+- 0 4494 3910"/>
                <a:gd name="T25" fmla="*/ T24 w 1148"/>
                <a:gd name="T26" fmla="+- 0 -1329 -1645"/>
                <a:gd name="T27" fmla="*/ -1329 h 316"/>
                <a:gd name="T28" fmla="+- 0 5057 3910"/>
                <a:gd name="T29" fmla="*/ T28 w 1148"/>
                <a:gd name="T30" fmla="+- 0 -1608 -1645"/>
                <a:gd name="T31" fmla="*/ -1608 h 316"/>
                <a:gd name="T32" fmla="+- 0 5039 3910"/>
                <a:gd name="T33" fmla="*/ T32 w 1148"/>
                <a:gd name="T34" fmla="+- 0 -1645 -1645"/>
                <a:gd name="T35" fmla="*/ -1645 h 316"/>
                <a:gd name="T36" fmla="+- 0 4476 3910"/>
                <a:gd name="T37" fmla="*/ T36 w 1148"/>
                <a:gd name="T38" fmla="+- 0 -1365 -1645"/>
                <a:gd name="T39" fmla="*/ -1365 h 31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148" h="316">
                  <a:moveTo>
                    <a:pt x="572" y="276"/>
                  </a:moveTo>
                  <a:lnTo>
                    <a:pt x="554" y="312"/>
                  </a:lnTo>
                  <a:lnTo>
                    <a:pt x="0" y="37"/>
                  </a:lnTo>
                  <a:lnTo>
                    <a:pt x="18" y="1"/>
                  </a:lnTo>
                  <a:lnTo>
                    <a:pt x="572" y="276"/>
                  </a:lnTo>
                  <a:close/>
                  <a:moveTo>
                    <a:pt x="566" y="280"/>
                  </a:moveTo>
                  <a:lnTo>
                    <a:pt x="584" y="316"/>
                  </a:lnTo>
                  <a:lnTo>
                    <a:pt x="1147" y="37"/>
                  </a:lnTo>
                  <a:lnTo>
                    <a:pt x="1129" y="0"/>
                  </a:lnTo>
                  <a:lnTo>
                    <a:pt x="566" y="280"/>
                  </a:lnTo>
                  <a:close/>
                </a:path>
              </a:pathLst>
            </a:custGeom>
            <a:noFill/>
            <a:ln w="8153">
              <a:solidFill>
                <a:srgbClr val="010101"/>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21"/>
            <p:cNvSpPr>
              <a:spLocks/>
            </p:cNvSpPr>
            <p:nvPr/>
          </p:nvSpPr>
          <p:spPr bwMode="auto">
            <a:xfrm>
              <a:off x="4480" y="-1867"/>
              <a:ext cx="1312" cy="533"/>
            </a:xfrm>
            <a:custGeom>
              <a:avLst/>
              <a:gdLst>
                <a:gd name="T0" fmla="+- 0 4495 4481"/>
                <a:gd name="T1" fmla="*/ T0 w 1312"/>
                <a:gd name="T2" fmla="+- 0 -1867 -1867"/>
                <a:gd name="T3" fmla="*/ -1867 h 533"/>
                <a:gd name="T4" fmla="+- 0 4481 4481"/>
                <a:gd name="T5" fmla="*/ T4 w 1312"/>
                <a:gd name="T6" fmla="+- 0 -1830 -1867"/>
                <a:gd name="T7" fmla="*/ -1830 h 533"/>
                <a:gd name="T8" fmla="+- 0 5778 4481"/>
                <a:gd name="T9" fmla="*/ T8 w 1312"/>
                <a:gd name="T10" fmla="+- 0 -1334 -1867"/>
                <a:gd name="T11" fmla="*/ -1334 h 533"/>
                <a:gd name="T12" fmla="+- 0 5792 4481"/>
                <a:gd name="T13" fmla="*/ T12 w 1312"/>
                <a:gd name="T14" fmla="+- 0 -1371 -1867"/>
                <a:gd name="T15" fmla="*/ -1371 h 533"/>
                <a:gd name="T16" fmla="+- 0 4495 4481"/>
                <a:gd name="T17" fmla="*/ T16 w 1312"/>
                <a:gd name="T18" fmla="+- 0 -1867 -1867"/>
                <a:gd name="T19" fmla="*/ -1867 h 533"/>
              </a:gdLst>
              <a:ahLst/>
              <a:cxnLst>
                <a:cxn ang="0">
                  <a:pos x="T1" y="T3"/>
                </a:cxn>
                <a:cxn ang="0">
                  <a:pos x="T5" y="T7"/>
                </a:cxn>
                <a:cxn ang="0">
                  <a:pos x="T9" y="T11"/>
                </a:cxn>
                <a:cxn ang="0">
                  <a:pos x="T13" y="T15"/>
                </a:cxn>
                <a:cxn ang="0">
                  <a:pos x="T17" y="T19"/>
                </a:cxn>
              </a:cxnLst>
              <a:rect l="0" t="0" r="r" b="b"/>
              <a:pathLst>
                <a:path w="1312" h="533">
                  <a:moveTo>
                    <a:pt x="14" y="0"/>
                  </a:moveTo>
                  <a:lnTo>
                    <a:pt x="0" y="37"/>
                  </a:lnTo>
                  <a:lnTo>
                    <a:pt x="1297" y="533"/>
                  </a:lnTo>
                  <a:lnTo>
                    <a:pt x="1311" y="496"/>
                  </a:lnTo>
                  <a:lnTo>
                    <a:pt x="14"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0"/>
            <p:cNvSpPr>
              <a:spLocks/>
            </p:cNvSpPr>
            <p:nvPr/>
          </p:nvSpPr>
          <p:spPr bwMode="auto">
            <a:xfrm>
              <a:off x="4480" y="-1867"/>
              <a:ext cx="1312" cy="533"/>
            </a:xfrm>
            <a:custGeom>
              <a:avLst/>
              <a:gdLst>
                <a:gd name="T0" fmla="+- 0 5792 4481"/>
                <a:gd name="T1" fmla="*/ T0 w 1312"/>
                <a:gd name="T2" fmla="+- 0 -1371 -1867"/>
                <a:gd name="T3" fmla="*/ -1371 h 533"/>
                <a:gd name="T4" fmla="+- 0 5778 4481"/>
                <a:gd name="T5" fmla="*/ T4 w 1312"/>
                <a:gd name="T6" fmla="+- 0 -1334 -1867"/>
                <a:gd name="T7" fmla="*/ -1334 h 533"/>
                <a:gd name="T8" fmla="+- 0 4481 4481"/>
                <a:gd name="T9" fmla="*/ T8 w 1312"/>
                <a:gd name="T10" fmla="+- 0 -1830 -1867"/>
                <a:gd name="T11" fmla="*/ -1830 h 533"/>
                <a:gd name="T12" fmla="+- 0 4495 4481"/>
                <a:gd name="T13" fmla="*/ T12 w 1312"/>
                <a:gd name="T14" fmla="+- 0 -1867 -1867"/>
                <a:gd name="T15" fmla="*/ -1867 h 533"/>
                <a:gd name="T16" fmla="+- 0 5792 4481"/>
                <a:gd name="T17" fmla="*/ T16 w 1312"/>
                <a:gd name="T18" fmla="+- 0 -1371 -1867"/>
                <a:gd name="T19" fmla="*/ -1371 h 533"/>
              </a:gdLst>
              <a:ahLst/>
              <a:cxnLst>
                <a:cxn ang="0">
                  <a:pos x="T1" y="T3"/>
                </a:cxn>
                <a:cxn ang="0">
                  <a:pos x="T5" y="T7"/>
                </a:cxn>
                <a:cxn ang="0">
                  <a:pos x="T9" y="T11"/>
                </a:cxn>
                <a:cxn ang="0">
                  <a:pos x="T13" y="T15"/>
                </a:cxn>
                <a:cxn ang="0">
                  <a:pos x="T17" y="T19"/>
                </a:cxn>
              </a:cxnLst>
              <a:rect l="0" t="0" r="r" b="b"/>
              <a:pathLst>
                <a:path w="1312" h="533">
                  <a:moveTo>
                    <a:pt x="1311" y="496"/>
                  </a:moveTo>
                  <a:lnTo>
                    <a:pt x="1297" y="533"/>
                  </a:lnTo>
                  <a:lnTo>
                    <a:pt x="0" y="37"/>
                  </a:lnTo>
                  <a:lnTo>
                    <a:pt x="14" y="0"/>
                  </a:lnTo>
                  <a:lnTo>
                    <a:pt x="1311" y="496"/>
                  </a:lnTo>
                  <a:close/>
                </a:path>
              </a:pathLst>
            </a:custGeom>
            <a:noFill/>
            <a:ln w="8153">
              <a:solidFill>
                <a:srgbClr val="010101"/>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19"/>
            <p:cNvSpPr>
              <a:spLocks/>
            </p:cNvSpPr>
            <p:nvPr/>
          </p:nvSpPr>
          <p:spPr bwMode="auto">
            <a:xfrm>
              <a:off x="3687" y="-1341"/>
              <a:ext cx="2111" cy="2"/>
            </a:xfrm>
            <a:custGeom>
              <a:avLst/>
              <a:gdLst>
                <a:gd name="T0" fmla="+- 0 4507 3688"/>
                <a:gd name="T1" fmla="*/ T0 w 2111"/>
                <a:gd name="T2" fmla="+- 0 5798 3688"/>
                <a:gd name="T3" fmla="*/ T2 w 2111"/>
                <a:gd name="T4" fmla="+- 0 3688 3688"/>
                <a:gd name="T5" fmla="*/ T4 w 2111"/>
                <a:gd name="T6" fmla="+- 0 4459 3688"/>
                <a:gd name="T7" fmla="*/ T6 w 2111"/>
              </a:gdLst>
              <a:ahLst/>
              <a:cxnLst>
                <a:cxn ang="0">
                  <a:pos x="T1" y="0"/>
                </a:cxn>
                <a:cxn ang="0">
                  <a:pos x="T3" y="0"/>
                </a:cxn>
                <a:cxn ang="0">
                  <a:pos x="T5" y="0"/>
                </a:cxn>
                <a:cxn ang="0">
                  <a:pos x="T7" y="0"/>
                </a:cxn>
              </a:cxnLst>
              <a:rect l="0" t="0" r="r" b="b"/>
              <a:pathLst>
                <a:path w="2111">
                  <a:moveTo>
                    <a:pt x="819" y="0"/>
                  </a:moveTo>
                  <a:lnTo>
                    <a:pt x="2110" y="0"/>
                  </a:lnTo>
                  <a:moveTo>
                    <a:pt x="0" y="0"/>
                  </a:moveTo>
                  <a:lnTo>
                    <a:pt x="771" y="0"/>
                  </a:lnTo>
                </a:path>
              </a:pathLst>
            </a:custGeom>
            <a:noFill/>
            <a:ln w="29718">
              <a:solidFill>
                <a:srgbClr val="FFFFFF"/>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Rectangle 18"/>
            <p:cNvSpPr>
              <a:spLocks noChangeArrowheads="1"/>
            </p:cNvSpPr>
            <p:nvPr/>
          </p:nvSpPr>
          <p:spPr bwMode="auto">
            <a:xfrm>
              <a:off x="3687" y="-1365"/>
              <a:ext cx="2111" cy="47"/>
            </a:xfrm>
            <a:prstGeom prst="rect">
              <a:avLst/>
            </a:prstGeom>
            <a:noFill/>
            <a:ln w="8153">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7"/>
            <p:cNvSpPr>
              <a:spLocks/>
            </p:cNvSpPr>
            <p:nvPr/>
          </p:nvSpPr>
          <p:spPr bwMode="auto">
            <a:xfrm>
              <a:off x="3838" y="-1865"/>
              <a:ext cx="650" cy="279"/>
            </a:xfrm>
            <a:custGeom>
              <a:avLst/>
              <a:gdLst>
                <a:gd name="T0" fmla="+- 0 4474 3839"/>
                <a:gd name="T1" fmla="*/ T0 w 650"/>
                <a:gd name="T2" fmla="+- 0 -1864 -1864"/>
                <a:gd name="T3" fmla="*/ -1864 h 279"/>
                <a:gd name="T4" fmla="+- 0 3839 3839"/>
                <a:gd name="T5" fmla="*/ T4 w 650"/>
                <a:gd name="T6" fmla="+- 0 -1622 -1864"/>
                <a:gd name="T7" fmla="*/ -1622 h 279"/>
                <a:gd name="T8" fmla="+- 0 3853 3839"/>
                <a:gd name="T9" fmla="*/ T8 w 650"/>
                <a:gd name="T10" fmla="+- 0 -1586 -1864"/>
                <a:gd name="T11" fmla="*/ -1586 h 279"/>
                <a:gd name="T12" fmla="+- 0 4488 3839"/>
                <a:gd name="T13" fmla="*/ T12 w 650"/>
                <a:gd name="T14" fmla="+- 0 -1828 -1864"/>
                <a:gd name="T15" fmla="*/ -1828 h 279"/>
                <a:gd name="T16" fmla="+- 0 4474 3839"/>
                <a:gd name="T17" fmla="*/ T16 w 650"/>
                <a:gd name="T18" fmla="+- 0 -1864 -1864"/>
                <a:gd name="T19" fmla="*/ -1864 h 279"/>
              </a:gdLst>
              <a:ahLst/>
              <a:cxnLst>
                <a:cxn ang="0">
                  <a:pos x="T1" y="T3"/>
                </a:cxn>
                <a:cxn ang="0">
                  <a:pos x="T5" y="T7"/>
                </a:cxn>
                <a:cxn ang="0">
                  <a:pos x="T9" y="T11"/>
                </a:cxn>
                <a:cxn ang="0">
                  <a:pos x="T13" y="T15"/>
                </a:cxn>
                <a:cxn ang="0">
                  <a:pos x="T17" y="T19"/>
                </a:cxn>
              </a:cxnLst>
              <a:rect l="0" t="0" r="r" b="b"/>
              <a:pathLst>
                <a:path w="650" h="279">
                  <a:moveTo>
                    <a:pt x="635" y="0"/>
                  </a:moveTo>
                  <a:lnTo>
                    <a:pt x="0" y="242"/>
                  </a:lnTo>
                  <a:lnTo>
                    <a:pt x="14" y="278"/>
                  </a:lnTo>
                  <a:lnTo>
                    <a:pt x="649" y="36"/>
                  </a:lnTo>
                  <a:lnTo>
                    <a:pt x="63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6"/>
            <p:cNvSpPr>
              <a:spLocks/>
            </p:cNvSpPr>
            <p:nvPr/>
          </p:nvSpPr>
          <p:spPr bwMode="auto">
            <a:xfrm>
              <a:off x="3838" y="-1865"/>
              <a:ext cx="650" cy="279"/>
            </a:xfrm>
            <a:custGeom>
              <a:avLst/>
              <a:gdLst>
                <a:gd name="T0" fmla="+- 0 3839 3839"/>
                <a:gd name="T1" fmla="*/ T0 w 650"/>
                <a:gd name="T2" fmla="+- 0 -1622 -1864"/>
                <a:gd name="T3" fmla="*/ -1622 h 279"/>
                <a:gd name="T4" fmla="+- 0 3853 3839"/>
                <a:gd name="T5" fmla="*/ T4 w 650"/>
                <a:gd name="T6" fmla="+- 0 -1586 -1864"/>
                <a:gd name="T7" fmla="*/ -1586 h 279"/>
                <a:gd name="T8" fmla="+- 0 4488 3839"/>
                <a:gd name="T9" fmla="*/ T8 w 650"/>
                <a:gd name="T10" fmla="+- 0 -1828 -1864"/>
                <a:gd name="T11" fmla="*/ -1828 h 279"/>
                <a:gd name="T12" fmla="+- 0 4474 3839"/>
                <a:gd name="T13" fmla="*/ T12 w 650"/>
                <a:gd name="T14" fmla="+- 0 -1864 -1864"/>
                <a:gd name="T15" fmla="*/ -1864 h 279"/>
                <a:gd name="T16" fmla="+- 0 3839 3839"/>
                <a:gd name="T17" fmla="*/ T16 w 650"/>
                <a:gd name="T18" fmla="+- 0 -1622 -1864"/>
                <a:gd name="T19" fmla="*/ -1622 h 279"/>
              </a:gdLst>
              <a:ahLst/>
              <a:cxnLst>
                <a:cxn ang="0">
                  <a:pos x="T1" y="T3"/>
                </a:cxn>
                <a:cxn ang="0">
                  <a:pos x="T5" y="T7"/>
                </a:cxn>
                <a:cxn ang="0">
                  <a:pos x="T9" y="T11"/>
                </a:cxn>
                <a:cxn ang="0">
                  <a:pos x="T13" y="T15"/>
                </a:cxn>
                <a:cxn ang="0">
                  <a:pos x="T17" y="T19"/>
                </a:cxn>
              </a:cxnLst>
              <a:rect l="0" t="0" r="r" b="b"/>
              <a:pathLst>
                <a:path w="650" h="279">
                  <a:moveTo>
                    <a:pt x="0" y="242"/>
                  </a:moveTo>
                  <a:lnTo>
                    <a:pt x="14" y="278"/>
                  </a:lnTo>
                  <a:lnTo>
                    <a:pt x="649" y="36"/>
                  </a:lnTo>
                  <a:lnTo>
                    <a:pt x="635" y="0"/>
                  </a:lnTo>
                  <a:lnTo>
                    <a:pt x="0" y="242"/>
                  </a:lnTo>
                  <a:close/>
                </a:path>
              </a:pathLst>
            </a:custGeom>
            <a:noFill/>
            <a:ln w="8153">
              <a:solidFill>
                <a:srgbClr val="010101"/>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AutoShape 15"/>
            <p:cNvSpPr>
              <a:spLocks/>
            </p:cNvSpPr>
            <p:nvPr/>
          </p:nvSpPr>
          <p:spPr bwMode="auto">
            <a:xfrm>
              <a:off x="5632" y="-1320"/>
              <a:ext cx="684" cy="1191"/>
            </a:xfrm>
            <a:custGeom>
              <a:avLst/>
              <a:gdLst>
                <a:gd name="T0" fmla="+- 0 5634 5633"/>
                <a:gd name="T1" fmla="*/ T0 w 684"/>
                <a:gd name="T2" fmla="+- 0 -1320 -1320"/>
                <a:gd name="T3" fmla="*/ -1320 h 1191"/>
                <a:gd name="T4" fmla="+- 0 5635 5633"/>
                <a:gd name="T5" fmla="*/ T4 w 684"/>
                <a:gd name="T6" fmla="+- 0 -136 -1320"/>
                <a:gd name="T7" fmla="*/ -136 h 1191"/>
                <a:gd name="T8" fmla="+- 0 5996 5633"/>
                <a:gd name="T9" fmla="*/ T8 w 684"/>
                <a:gd name="T10" fmla="+- 0 -1320 -1320"/>
                <a:gd name="T11" fmla="*/ -1320 h 1191"/>
                <a:gd name="T12" fmla="+- 0 6317 5633"/>
                <a:gd name="T13" fmla="*/ T12 w 684"/>
                <a:gd name="T14" fmla="+- 0 -129 -1320"/>
                <a:gd name="T15" fmla="*/ -129 h 1191"/>
                <a:gd name="T16" fmla="+- 0 5642 5633"/>
                <a:gd name="T17" fmla="*/ T16 w 684"/>
                <a:gd name="T18" fmla="+- 0 -1320 -1320"/>
                <a:gd name="T19" fmla="*/ -1320 h 1191"/>
                <a:gd name="T20" fmla="+- 0 5996 5633"/>
                <a:gd name="T21" fmla="*/ T20 w 684"/>
                <a:gd name="T22" fmla="+- 0 -1320 -1320"/>
                <a:gd name="T23" fmla="*/ -1320 h 1191"/>
                <a:gd name="T24" fmla="+- 0 5636 5633"/>
                <a:gd name="T25" fmla="*/ T24 w 684"/>
                <a:gd name="T26" fmla="+- 0 -1242 -1320"/>
                <a:gd name="T27" fmla="*/ -1242 h 1191"/>
                <a:gd name="T28" fmla="+- 0 6017 5633"/>
                <a:gd name="T29" fmla="*/ T28 w 684"/>
                <a:gd name="T30" fmla="+- 0 -1240 -1320"/>
                <a:gd name="T31" fmla="*/ -1240 h 1191"/>
                <a:gd name="T32" fmla="+- 0 5638 5633"/>
                <a:gd name="T33" fmla="*/ T32 w 684"/>
                <a:gd name="T34" fmla="+- 0 -1154 -1320"/>
                <a:gd name="T35" fmla="*/ -1154 h 1191"/>
                <a:gd name="T36" fmla="+- 0 6036 5633"/>
                <a:gd name="T37" fmla="*/ T36 w 684"/>
                <a:gd name="T38" fmla="+- 0 -1153 -1320"/>
                <a:gd name="T39" fmla="*/ -1153 h 1191"/>
                <a:gd name="T40" fmla="+- 0 5639 5633"/>
                <a:gd name="T41" fmla="*/ T40 w 684"/>
                <a:gd name="T42" fmla="+- 0 -1066 -1320"/>
                <a:gd name="T43" fmla="*/ -1066 h 1191"/>
                <a:gd name="T44" fmla="+- 0 6061 5633"/>
                <a:gd name="T45" fmla="*/ T44 w 684"/>
                <a:gd name="T46" fmla="+- 0 -1066 -1320"/>
                <a:gd name="T47" fmla="*/ -1066 h 1191"/>
                <a:gd name="T48" fmla="+- 0 5633 5633"/>
                <a:gd name="T49" fmla="*/ T48 w 684"/>
                <a:gd name="T50" fmla="+- 0 -975 -1320"/>
                <a:gd name="T51" fmla="*/ -975 h 1191"/>
                <a:gd name="T52" fmla="+- 0 6083 5633"/>
                <a:gd name="T53" fmla="*/ T52 w 684"/>
                <a:gd name="T54" fmla="+- 0 -979 -1320"/>
                <a:gd name="T55" fmla="*/ -979 h 1191"/>
                <a:gd name="T56" fmla="+- 0 5641 5633"/>
                <a:gd name="T57" fmla="*/ T56 w 684"/>
                <a:gd name="T58" fmla="+- 0 -878 -1320"/>
                <a:gd name="T59" fmla="*/ -878 h 1191"/>
                <a:gd name="T60" fmla="+- 0 6113 5633"/>
                <a:gd name="T61" fmla="*/ T60 w 684"/>
                <a:gd name="T62" fmla="+- 0 -878 -1320"/>
                <a:gd name="T63" fmla="*/ -878 h 1191"/>
                <a:gd name="T64" fmla="+- 0 5644 5633"/>
                <a:gd name="T65" fmla="*/ T64 w 684"/>
                <a:gd name="T66" fmla="+- 0 -783 -1320"/>
                <a:gd name="T67" fmla="*/ -783 h 1191"/>
                <a:gd name="T68" fmla="+- 0 6140 5633"/>
                <a:gd name="T69" fmla="*/ T68 w 684"/>
                <a:gd name="T70" fmla="+- 0 -783 -1320"/>
                <a:gd name="T71" fmla="*/ -783 h 1191"/>
                <a:gd name="T72" fmla="+- 0 5644 5633"/>
                <a:gd name="T73" fmla="*/ T72 w 684"/>
                <a:gd name="T74" fmla="+- 0 -690 -1320"/>
                <a:gd name="T75" fmla="*/ -690 h 1191"/>
                <a:gd name="T76" fmla="+- 0 6160 5633"/>
                <a:gd name="T77" fmla="*/ T76 w 684"/>
                <a:gd name="T78" fmla="+- 0 -688 -1320"/>
                <a:gd name="T79" fmla="*/ -688 h 1191"/>
                <a:gd name="T80" fmla="+- 0 5635 5633"/>
                <a:gd name="T81" fmla="*/ T80 w 684"/>
                <a:gd name="T82" fmla="+- 0 -602 -1320"/>
                <a:gd name="T83" fmla="*/ -602 h 1191"/>
                <a:gd name="T84" fmla="+- 0 6185 5633"/>
                <a:gd name="T85" fmla="*/ T84 w 684"/>
                <a:gd name="T86" fmla="+- 0 -601 -1320"/>
                <a:gd name="T87" fmla="*/ -601 h 1191"/>
                <a:gd name="T88" fmla="+- 0 5636 5633"/>
                <a:gd name="T89" fmla="*/ T88 w 684"/>
                <a:gd name="T90" fmla="+- 0 -514 -1320"/>
                <a:gd name="T91" fmla="*/ -514 h 1191"/>
                <a:gd name="T92" fmla="+- 0 6211 5633"/>
                <a:gd name="T93" fmla="*/ T92 w 684"/>
                <a:gd name="T94" fmla="+- 0 -514 -1320"/>
                <a:gd name="T95" fmla="*/ -514 h 1191"/>
                <a:gd name="T96" fmla="+- 0 5638 5633"/>
                <a:gd name="T97" fmla="*/ T96 w 684"/>
                <a:gd name="T98" fmla="+- 0 -421 -1320"/>
                <a:gd name="T99" fmla="*/ -421 h 1191"/>
                <a:gd name="T100" fmla="+- 0 6241 5633"/>
                <a:gd name="T101" fmla="*/ T100 w 684"/>
                <a:gd name="T102" fmla="+- 0 -420 -1320"/>
                <a:gd name="T103" fmla="*/ -420 h 1191"/>
                <a:gd name="T104" fmla="+- 0 5635 5633"/>
                <a:gd name="T105" fmla="*/ T104 w 684"/>
                <a:gd name="T106" fmla="+- 0 -231 -1320"/>
                <a:gd name="T107" fmla="*/ -231 h 1191"/>
                <a:gd name="T108" fmla="+- 0 6289 5633"/>
                <a:gd name="T109" fmla="*/ T108 w 684"/>
                <a:gd name="T110" fmla="+- 0 -230 -1320"/>
                <a:gd name="T111" fmla="*/ -230 h 1191"/>
                <a:gd name="T112" fmla="+- 0 5641 5633"/>
                <a:gd name="T113" fmla="*/ T112 w 684"/>
                <a:gd name="T114" fmla="+- 0 -327 -1320"/>
                <a:gd name="T115" fmla="*/ -327 h 1191"/>
                <a:gd name="T116" fmla="+- 0 6257 5633"/>
                <a:gd name="T117" fmla="*/ T116 w 684"/>
                <a:gd name="T118" fmla="+- 0 -325 -1320"/>
                <a:gd name="T119" fmla="*/ -325 h 1191"/>
                <a:gd name="T120" fmla="+- 0 5950 5633"/>
                <a:gd name="T121" fmla="*/ T120 w 684"/>
                <a:gd name="T122" fmla="+- 0 -1153 -1320"/>
                <a:gd name="T123" fmla="*/ -1153 h 1191"/>
                <a:gd name="T124" fmla="+- 0 5951 5633"/>
                <a:gd name="T125" fmla="*/ T124 w 684"/>
                <a:gd name="T126" fmla="+- 0 -1069 -1320"/>
                <a:gd name="T127" fmla="*/ -1069 h 1191"/>
                <a:gd name="T128" fmla="+- 0 5950 5633"/>
                <a:gd name="T129" fmla="*/ T128 w 684"/>
                <a:gd name="T130" fmla="+- 0 -970 -1320"/>
                <a:gd name="T131" fmla="*/ -970 h 1191"/>
                <a:gd name="T132" fmla="+- 0 5951 5633"/>
                <a:gd name="T133" fmla="*/ T132 w 684"/>
                <a:gd name="T134" fmla="+- 0 -884 -1320"/>
                <a:gd name="T135" fmla="*/ -884 h 1191"/>
                <a:gd name="T136" fmla="+- 0 5950 5633"/>
                <a:gd name="T137" fmla="*/ T136 w 684"/>
                <a:gd name="T138" fmla="+- 0 -780 -1320"/>
                <a:gd name="T139" fmla="*/ -780 h 1191"/>
                <a:gd name="T140" fmla="+- 0 5951 5633"/>
                <a:gd name="T141" fmla="*/ T140 w 684"/>
                <a:gd name="T142" fmla="+- 0 -694 -1320"/>
                <a:gd name="T143" fmla="*/ -694 h 1191"/>
                <a:gd name="T144" fmla="+- 0 5950 5633"/>
                <a:gd name="T145" fmla="*/ T144 w 684"/>
                <a:gd name="T146" fmla="+- 0 -417 -1320"/>
                <a:gd name="T147" fmla="*/ -417 h 1191"/>
                <a:gd name="T148" fmla="+- 0 5951 5633"/>
                <a:gd name="T149" fmla="*/ T148 w 684"/>
                <a:gd name="T150" fmla="+- 0 -333 -1320"/>
                <a:gd name="T151" fmla="*/ -333 h 1191"/>
                <a:gd name="T152" fmla="+- 0 5951 5633"/>
                <a:gd name="T153" fmla="*/ T152 w 684"/>
                <a:gd name="T154" fmla="+- 0 -602 -1320"/>
                <a:gd name="T155" fmla="*/ -602 h 1191"/>
                <a:gd name="T156" fmla="+- 0 5952 5633"/>
                <a:gd name="T157" fmla="*/ T156 w 684"/>
                <a:gd name="T158" fmla="+- 0 -517 -1320"/>
                <a:gd name="T159" fmla="*/ -517 h 1191"/>
                <a:gd name="T160" fmla="+- 0 5950 5633"/>
                <a:gd name="T161" fmla="*/ T160 w 684"/>
                <a:gd name="T162" fmla="+- 0 -223 -1320"/>
                <a:gd name="T163" fmla="*/ -223 h 1191"/>
                <a:gd name="T164" fmla="+- 0 5951 5633"/>
                <a:gd name="T165" fmla="*/ T164 w 684"/>
                <a:gd name="T166" fmla="+- 0 -138 -1320"/>
                <a:gd name="T167" fmla="*/ -138 h 1191"/>
                <a:gd name="T168" fmla="+- 0 6185 5633"/>
                <a:gd name="T169" fmla="*/ T168 w 684"/>
                <a:gd name="T170" fmla="+- 0 -322 -1320"/>
                <a:gd name="T171" fmla="*/ -322 h 1191"/>
                <a:gd name="T172" fmla="+- 0 6186 5633"/>
                <a:gd name="T173" fmla="*/ T172 w 684"/>
                <a:gd name="T174" fmla="+- 0 -237 -1320"/>
                <a:gd name="T175" fmla="*/ -237 h 1191"/>
                <a:gd name="T176" fmla="+- 0 6181 5633"/>
                <a:gd name="T177" fmla="*/ T176 w 684"/>
                <a:gd name="T178" fmla="+- 0 -512 -1320"/>
                <a:gd name="T179" fmla="*/ -512 h 1191"/>
                <a:gd name="T180" fmla="+- 0 6182 5633"/>
                <a:gd name="T181" fmla="*/ T180 w 684"/>
                <a:gd name="T182" fmla="+- 0 -428 -1320"/>
                <a:gd name="T183" fmla="*/ -428 h 119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684" h="1191">
                  <a:moveTo>
                    <a:pt x="1" y="0"/>
                  </a:moveTo>
                  <a:lnTo>
                    <a:pt x="2" y="1184"/>
                  </a:lnTo>
                  <a:moveTo>
                    <a:pt x="363" y="0"/>
                  </a:moveTo>
                  <a:lnTo>
                    <a:pt x="684" y="1191"/>
                  </a:lnTo>
                  <a:moveTo>
                    <a:pt x="9" y="0"/>
                  </a:moveTo>
                  <a:lnTo>
                    <a:pt x="363" y="0"/>
                  </a:lnTo>
                  <a:moveTo>
                    <a:pt x="3" y="78"/>
                  </a:moveTo>
                  <a:lnTo>
                    <a:pt x="384" y="80"/>
                  </a:lnTo>
                  <a:moveTo>
                    <a:pt x="5" y="166"/>
                  </a:moveTo>
                  <a:lnTo>
                    <a:pt x="403" y="167"/>
                  </a:lnTo>
                  <a:moveTo>
                    <a:pt x="6" y="254"/>
                  </a:moveTo>
                  <a:lnTo>
                    <a:pt x="428" y="254"/>
                  </a:lnTo>
                  <a:moveTo>
                    <a:pt x="0" y="345"/>
                  </a:moveTo>
                  <a:lnTo>
                    <a:pt x="450" y="341"/>
                  </a:lnTo>
                  <a:moveTo>
                    <a:pt x="8" y="442"/>
                  </a:moveTo>
                  <a:lnTo>
                    <a:pt x="480" y="442"/>
                  </a:lnTo>
                  <a:moveTo>
                    <a:pt x="11" y="537"/>
                  </a:moveTo>
                  <a:lnTo>
                    <a:pt x="507" y="537"/>
                  </a:lnTo>
                  <a:moveTo>
                    <a:pt x="11" y="630"/>
                  </a:moveTo>
                  <a:lnTo>
                    <a:pt x="527" y="632"/>
                  </a:lnTo>
                  <a:moveTo>
                    <a:pt x="2" y="718"/>
                  </a:moveTo>
                  <a:lnTo>
                    <a:pt x="552" y="719"/>
                  </a:lnTo>
                  <a:moveTo>
                    <a:pt x="3" y="806"/>
                  </a:moveTo>
                  <a:lnTo>
                    <a:pt x="578" y="806"/>
                  </a:lnTo>
                  <a:moveTo>
                    <a:pt x="5" y="899"/>
                  </a:moveTo>
                  <a:lnTo>
                    <a:pt x="608" y="900"/>
                  </a:lnTo>
                  <a:moveTo>
                    <a:pt x="2" y="1089"/>
                  </a:moveTo>
                  <a:lnTo>
                    <a:pt x="656" y="1090"/>
                  </a:lnTo>
                  <a:moveTo>
                    <a:pt x="8" y="993"/>
                  </a:moveTo>
                  <a:lnTo>
                    <a:pt x="624" y="995"/>
                  </a:lnTo>
                  <a:moveTo>
                    <a:pt x="317" y="167"/>
                  </a:moveTo>
                  <a:lnTo>
                    <a:pt x="318" y="251"/>
                  </a:lnTo>
                  <a:moveTo>
                    <a:pt x="317" y="350"/>
                  </a:moveTo>
                  <a:lnTo>
                    <a:pt x="318" y="436"/>
                  </a:lnTo>
                  <a:moveTo>
                    <a:pt x="317" y="540"/>
                  </a:moveTo>
                  <a:lnTo>
                    <a:pt x="318" y="626"/>
                  </a:lnTo>
                  <a:moveTo>
                    <a:pt x="317" y="903"/>
                  </a:moveTo>
                  <a:lnTo>
                    <a:pt x="318" y="987"/>
                  </a:lnTo>
                  <a:moveTo>
                    <a:pt x="318" y="718"/>
                  </a:moveTo>
                  <a:lnTo>
                    <a:pt x="319" y="803"/>
                  </a:lnTo>
                  <a:moveTo>
                    <a:pt x="317" y="1097"/>
                  </a:moveTo>
                  <a:lnTo>
                    <a:pt x="318" y="1182"/>
                  </a:lnTo>
                  <a:moveTo>
                    <a:pt x="552" y="998"/>
                  </a:moveTo>
                  <a:lnTo>
                    <a:pt x="553" y="1083"/>
                  </a:lnTo>
                  <a:moveTo>
                    <a:pt x="548" y="808"/>
                  </a:moveTo>
                  <a:lnTo>
                    <a:pt x="549" y="892"/>
                  </a:lnTo>
                </a:path>
              </a:pathLst>
            </a:custGeom>
            <a:noFill/>
            <a:ln w="8153">
              <a:solidFill>
                <a:srgbClr val="010101"/>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14"/>
            <p:cNvSpPr>
              <a:spLocks noChangeShapeType="1"/>
            </p:cNvSpPr>
            <p:nvPr/>
          </p:nvSpPr>
          <p:spPr bwMode="auto">
            <a:xfrm>
              <a:off x="4483" y="-1870"/>
              <a:ext cx="0" cy="553"/>
            </a:xfrm>
            <a:prstGeom prst="line">
              <a:avLst/>
            </a:prstGeom>
            <a:noFill/>
            <a:ln w="30480">
              <a:solidFill>
                <a:srgbClr val="FFFFFF"/>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Rectangle 13"/>
            <p:cNvSpPr>
              <a:spLocks noChangeArrowheads="1"/>
            </p:cNvSpPr>
            <p:nvPr/>
          </p:nvSpPr>
          <p:spPr bwMode="auto">
            <a:xfrm>
              <a:off x="4459" y="-1871"/>
              <a:ext cx="48" cy="554"/>
            </a:xfrm>
            <a:prstGeom prst="rect">
              <a:avLst/>
            </a:prstGeom>
            <a:noFill/>
            <a:ln w="8153">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AutoShape 12"/>
            <p:cNvSpPr>
              <a:spLocks/>
            </p:cNvSpPr>
            <p:nvPr/>
          </p:nvSpPr>
          <p:spPr bwMode="auto">
            <a:xfrm>
              <a:off x="3662" y="-365"/>
              <a:ext cx="2807" cy="519"/>
            </a:xfrm>
            <a:custGeom>
              <a:avLst/>
              <a:gdLst>
                <a:gd name="T0" fmla="+- 0 3662 3662"/>
                <a:gd name="T1" fmla="*/ T0 w 2807"/>
                <a:gd name="T2" fmla="+- 0 -363 -364"/>
                <a:gd name="T3" fmla="*/ -363 h 519"/>
                <a:gd name="T4" fmla="+- 0 5682 3662"/>
                <a:gd name="T5" fmla="*/ T4 w 2807"/>
                <a:gd name="T6" fmla="+- 0 -4 -364"/>
                <a:gd name="T7" fmla="*/ -4 h 519"/>
                <a:gd name="T8" fmla="+- 0 5852 3662"/>
                <a:gd name="T9" fmla="*/ T8 w 2807"/>
                <a:gd name="T10" fmla="+- 0 -104 -364"/>
                <a:gd name="T11" fmla="*/ -104 h 519"/>
                <a:gd name="T12" fmla="+- 0 5676 3662"/>
                <a:gd name="T13" fmla="*/ T12 w 2807"/>
                <a:gd name="T14" fmla="+- 0 -18 -364"/>
                <a:gd name="T15" fmla="*/ -18 h 519"/>
                <a:gd name="T16" fmla="+- 0 5524 3662"/>
                <a:gd name="T17" fmla="*/ T16 w 2807"/>
                <a:gd name="T18" fmla="+- 0 -18 -364"/>
                <a:gd name="T19" fmla="*/ -18 h 519"/>
                <a:gd name="T20" fmla="+- 0 5632 3662"/>
                <a:gd name="T21" fmla="*/ T20 w 2807"/>
                <a:gd name="T22" fmla="+- 0 -106 -364"/>
                <a:gd name="T23" fmla="*/ -106 h 519"/>
                <a:gd name="T24" fmla="+- 0 5490 3662"/>
                <a:gd name="T25" fmla="*/ T24 w 2807"/>
                <a:gd name="T26" fmla="+- 0 -96 -364"/>
                <a:gd name="T27" fmla="*/ -96 h 519"/>
                <a:gd name="T28" fmla="+- 0 5593 3662"/>
                <a:gd name="T29" fmla="*/ T28 w 2807"/>
                <a:gd name="T30" fmla="+- 0 125 -364"/>
                <a:gd name="T31" fmla="*/ 125 h 519"/>
                <a:gd name="T32" fmla="+- 0 5465 3662"/>
                <a:gd name="T33" fmla="*/ T32 w 2807"/>
                <a:gd name="T34" fmla="+- 0 96 -364"/>
                <a:gd name="T35" fmla="*/ 96 h 519"/>
                <a:gd name="T36" fmla="+- 0 5597 3662"/>
                <a:gd name="T37" fmla="*/ T36 w 2807"/>
                <a:gd name="T38" fmla="+- 0 108 -364"/>
                <a:gd name="T39" fmla="*/ 108 h 519"/>
                <a:gd name="T40" fmla="+- 0 5794 3662"/>
                <a:gd name="T41" fmla="*/ T40 w 2807"/>
                <a:gd name="T42" fmla="+- 0 48 -364"/>
                <a:gd name="T43" fmla="*/ 48 h 519"/>
                <a:gd name="T44" fmla="+- 0 5666 3662"/>
                <a:gd name="T45" fmla="*/ T44 w 2807"/>
                <a:gd name="T46" fmla="+- 0 112 -364"/>
                <a:gd name="T47" fmla="*/ 112 h 519"/>
                <a:gd name="T48" fmla="+- 0 5783 3662"/>
                <a:gd name="T49" fmla="*/ T48 w 2807"/>
                <a:gd name="T50" fmla="+- 0 15 -364"/>
                <a:gd name="T51" fmla="*/ 15 h 519"/>
                <a:gd name="T52" fmla="+- 0 5921 3662"/>
                <a:gd name="T53" fmla="*/ T52 w 2807"/>
                <a:gd name="T54" fmla="+- 0 96 -364"/>
                <a:gd name="T55" fmla="*/ 96 h 519"/>
                <a:gd name="T56" fmla="+- 0 5773 3662"/>
                <a:gd name="T57" fmla="*/ T56 w 2807"/>
                <a:gd name="T58" fmla="+- 0 141 -364"/>
                <a:gd name="T59" fmla="*/ 141 h 519"/>
                <a:gd name="T60" fmla="+- 0 5930 3662"/>
                <a:gd name="T61" fmla="*/ T60 w 2807"/>
                <a:gd name="T62" fmla="+- 0 32 -364"/>
                <a:gd name="T63" fmla="*/ 32 h 519"/>
                <a:gd name="T64" fmla="+- 0 5857 3662"/>
                <a:gd name="T65" fmla="*/ T64 w 2807"/>
                <a:gd name="T66" fmla="+- 0 -106 -364"/>
                <a:gd name="T67" fmla="*/ -106 h 519"/>
                <a:gd name="T68" fmla="+- 0 6097 3662"/>
                <a:gd name="T69" fmla="*/ T68 w 2807"/>
                <a:gd name="T70" fmla="+- 0 -75 -364"/>
                <a:gd name="T71" fmla="*/ -75 h 519"/>
                <a:gd name="T72" fmla="+- 0 6038 3662"/>
                <a:gd name="T73" fmla="*/ T72 w 2807"/>
                <a:gd name="T74" fmla="+- 0 -62 -364"/>
                <a:gd name="T75" fmla="*/ -62 h 519"/>
                <a:gd name="T76" fmla="+- 0 6043 3662"/>
                <a:gd name="T77" fmla="*/ T76 w 2807"/>
                <a:gd name="T78" fmla="+- 0 84 -364"/>
                <a:gd name="T79" fmla="*/ 84 h 519"/>
                <a:gd name="T80" fmla="+- 0 5984 3662"/>
                <a:gd name="T81" fmla="*/ T80 w 2807"/>
                <a:gd name="T82" fmla="+- 0 80 -364"/>
                <a:gd name="T83" fmla="*/ 80 h 519"/>
                <a:gd name="T84" fmla="+- 0 5999 3662"/>
                <a:gd name="T85" fmla="*/ T84 w 2807"/>
                <a:gd name="T86" fmla="+- 0 149 -364"/>
                <a:gd name="T87" fmla="*/ 149 h 519"/>
                <a:gd name="T88" fmla="+- 0 6205 3662"/>
                <a:gd name="T89" fmla="*/ T88 w 2807"/>
                <a:gd name="T90" fmla="+- 0 -14 -364"/>
                <a:gd name="T91" fmla="*/ -14 h 519"/>
                <a:gd name="T92" fmla="+- 0 6175 3662"/>
                <a:gd name="T93" fmla="*/ T92 w 2807"/>
                <a:gd name="T94" fmla="+- 0 -132 -364"/>
                <a:gd name="T95" fmla="*/ -132 h 519"/>
                <a:gd name="T96" fmla="+- 0 6196 3662"/>
                <a:gd name="T97" fmla="*/ T96 w 2807"/>
                <a:gd name="T98" fmla="+- 0 56 -364"/>
                <a:gd name="T99" fmla="*/ 56 h 519"/>
                <a:gd name="T100" fmla="+- 0 6048 3662"/>
                <a:gd name="T101" fmla="*/ T100 w 2807"/>
                <a:gd name="T102" fmla="+- 0 84 -364"/>
                <a:gd name="T103" fmla="*/ 84 h 519"/>
                <a:gd name="T104" fmla="+- 0 6151 3662"/>
                <a:gd name="T105" fmla="*/ T104 w 2807"/>
                <a:gd name="T106" fmla="+- 0 154 -364"/>
                <a:gd name="T107" fmla="*/ 154 h 519"/>
                <a:gd name="T108" fmla="+- 0 6302 3662"/>
                <a:gd name="T109" fmla="*/ T108 w 2807"/>
                <a:gd name="T110" fmla="+- 0 84 -364"/>
                <a:gd name="T111" fmla="*/ 84 h 519"/>
                <a:gd name="T112" fmla="+- 0 6283 3662"/>
                <a:gd name="T113" fmla="*/ T112 w 2807"/>
                <a:gd name="T114" fmla="+- 0 -67 -364"/>
                <a:gd name="T115" fmla="*/ -67 h 519"/>
                <a:gd name="T116" fmla="+- 0 6313 3662"/>
                <a:gd name="T117" fmla="*/ T116 w 2807"/>
                <a:gd name="T118" fmla="+- 0 -55 -364"/>
                <a:gd name="T119" fmla="*/ -55 h 519"/>
                <a:gd name="T120" fmla="+- 0 6353 3662"/>
                <a:gd name="T121" fmla="*/ T120 w 2807"/>
                <a:gd name="T122" fmla="+- 0 -135 -364"/>
                <a:gd name="T123" fmla="*/ -135 h 519"/>
                <a:gd name="T124" fmla="+- 0 6426 3662"/>
                <a:gd name="T125" fmla="*/ T124 w 2807"/>
                <a:gd name="T126" fmla="+- 0 -34 -364"/>
                <a:gd name="T127" fmla="*/ -34 h 519"/>
                <a:gd name="T128" fmla="+- 0 6421 3662"/>
                <a:gd name="T129" fmla="*/ T128 w 2807"/>
                <a:gd name="T130" fmla="+- 0 -38 -364"/>
                <a:gd name="T131" fmla="*/ -38 h 519"/>
                <a:gd name="T132" fmla="+- 0 6361 3662"/>
                <a:gd name="T133" fmla="*/ T132 w 2807"/>
                <a:gd name="T134" fmla="+- 0 76 -364"/>
                <a:gd name="T135" fmla="*/ 76 h 519"/>
                <a:gd name="T136" fmla="+- 0 6294 3662"/>
                <a:gd name="T137" fmla="*/ T136 w 2807"/>
                <a:gd name="T138" fmla="+- 0 76 -364"/>
                <a:gd name="T139" fmla="*/ 76 h 519"/>
                <a:gd name="T140" fmla="+- 0 6289 3662"/>
                <a:gd name="T141" fmla="*/ T140 w 2807"/>
                <a:gd name="T142" fmla="+- 0 144 -364"/>
                <a:gd name="T143" fmla="*/ 144 h 519"/>
                <a:gd name="T144" fmla="+- 0 6377 3662"/>
                <a:gd name="T145" fmla="*/ T144 w 2807"/>
                <a:gd name="T146" fmla="+- 0 141 -364"/>
                <a:gd name="T147" fmla="*/ 141 h 519"/>
                <a:gd name="T148" fmla="+- 0 6469 3662"/>
                <a:gd name="T149" fmla="*/ T148 w 2807"/>
                <a:gd name="T150" fmla="+- 0 88 -364"/>
                <a:gd name="T151" fmla="*/ 88 h 51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2807" h="519">
                  <a:moveTo>
                    <a:pt x="1970" y="0"/>
                  </a:moveTo>
                  <a:lnTo>
                    <a:pt x="0" y="1"/>
                  </a:lnTo>
                  <a:moveTo>
                    <a:pt x="1966" y="247"/>
                  </a:moveTo>
                  <a:lnTo>
                    <a:pt x="2020" y="360"/>
                  </a:lnTo>
                  <a:lnTo>
                    <a:pt x="2130" y="332"/>
                  </a:lnTo>
                  <a:lnTo>
                    <a:pt x="2190" y="260"/>
                  </a:lnTo>
                  <a:lnTo>
                    <a:pt x="2141" y="234"/>
                  </a:lnTo>
                  <a:moveTo>
                    <a:pt x="2014" y="346"/>
                  </a:moveTo>
                  <a:lnTo>
                    <a:pt x="1941" y="399"/>
                  </a:lnTo>
                  <a:lnTo>
                    <a:pt x="1862" y="346"/>
                  </a:lnTo>
                  <a:lnTo>
                    <a:pt x="1866" y="277"/>
                  </a:lnTo>
                  <a:lnTo>
                    <a:pt x="1970" y="258"/>
                  </a:lnTo>
                  <a:moveTo>
                    <a:pt x="1866" y="277"/>
                  </a:moveTo>
                  <a:lnTo>
                    <a:pt x="1828" y="268"/>
                  </a:lnTo>
                  <a:moveTo>
                    <a:pt x="1941" y="404"/>
                  </a:moveTo>
                  <a:lnTo>
                    <a:pt x="1931" y="489"/>
                  </a:lnTo>
                  <a:lnTo>
                    <a:pt x="1866" y="496"/>
                  </a:lnTo>
                  <a:lnTo>
                    <a:pt x="1803" y="460"/>
                  </a:lnTo>
                  <a:lnTo>
                    <a:pt x="1798" y="399"/>
                  </a:lnTo>
                  <a:moveTo>
                    <a:pt x="1935" y="472"/>
                  </a:moveTo>
                  <a:lnTo>
                    <a:pt x="2092" y="481"/>
                  </a:lnTo>
                  <a:lnTo>
                    <a:pt x="2132" y="412"/>
                  </a:lnTo>
                  <a:lnTo>
                    <a:pt x="2102" y="339"/>
                  </a:lnTo>
                  <a:moveTo>
                    <a:pt x="2004" y="476"/>
                  </a:moveTo>
                  <a:lnTo>
                    <a:pt x="2030" y="508"/>
                  </a:lnTo>
                  <a:moveTo>
                    <a:pt x="2121" y="379"/>
                  </a:moveTo>
                  <a:lnTo>
                    <a:pt x="2268" y="399"/>
                  </a:lnTo>
                  <a:lnTo>
                    <a:pt x="2259" y="460"/>
                  </a:lnTo>
                  <a:lnTo>
                    <a:pt x="2205" y="496"/>
                  </a:lnTo>
                  <a:lnTo>
                    <a:pt x="2111" y="505"/>
                  </a:lnTo>
                  <a:lnTo>
                    <a:pt x="2108" y="452"/>
                  </a:lnTo>
                  <a:moveTo>
                    <a:pt x="2268" y="396"/>
                  </a:moveTo>
                  <a:lnTo>
                    <a:pt x="2308" y="309"/>
                  </a:lnTo>
                  <a:lnTo>
                    <a:pt x="2195" y="258"/>
                  </a:lnTo>
                  <a:moveTo>
                    <a:pt x="2308" y="309"/>
                  </a:moveTo>
                  <a:lnTo>
                    <a:pt x="2435" y="289"/>
                  </a:lnTo>
                  <a:lnTo>
                    <a:pt x="2416" y="236"/>
                  </a:lnTo>
                  <a:moveTo>
                    <a:pt x="2376" y="302"/>
                  </a:moveTo>
                  <a:lnTo>
                    <a:pt x="2426" y="372"/>
                  </a:lnTo>
                  <a:lnTo>
                    <a:pt x="2381" y="448"/>
                  </a:lnTo>
                  <a:lnTo>
                    <a:pt x="2264" y="440"/>
                  </a:lnTo>
                  <a:moveTo>
                    <a:pt x="2322" y="444"/>
                  </a:moveTo>
                  <a:lnTo>
                    <a:pt x="2357" y="484"/>
                  </a:lnTo>
                  <a:lnTo>
                    <a:pt x="2337" y="513"/>
                  </a:lnTo>
                  <a:moveTo>
                    <a:pt x="2421" y="367"/>
                  </a:moveTo>
                  <a:lnTo>
                    <a:pt x="2543" y="350"/>
                  </a:lnTo>
                  <a:lnTo>
                    <a:pt x="2562" y="282"/>
                  </a:lnTo>
                  <a:lnTo>
                    <a:pt x="2513" y="232"/>
                  </a:lnTo>
                  <a:moveTo>
                    <a:pt x="2489" y="355"/>
                  </a:moveTo>
                  <a:lnTo>
                    <a:pt x="2534" y="420"/>
                  </a:lnTo>
                  <a:lnTo>
                    <a:pt x="2500" y="493"/>
                  </a:lnTo>
                  <a:lnTo>
                    <a:pt x="2386" y="448"/>
                  </a:lnTo>
                  <a:moveTo>
                    <a:pt x="2494" y="493"/>
                  </a:moveTo>
                  <a:lnTo>
                    <a:pt x="2489" y="518"/>
                  </a:lnTo>
                  <a:moveTo>
                    <a:pt x="2534" y="416"/>
                  </a:moveTo>
                  <a:lnTo>
                    <a:pt x="2640" y="448"/>
                  </a:lnTo>
                  <a:lnTo>
                    <a:pt x="2680" y="342"/>
                  </a:lnTo>
                  <a:lnTo>
                    <a:pt x="2621" y="297"/>
                  </a:lnTo>
                  <a:lnTo>
                    <a:pt x="2559" y="306"/>
                  </a:lnTo>
                  <a:moveTo>
                    <a:pt x="2651" y="309"/>
                  </a:moveTo>
                  <a:lnTo>
                    <a:pt x="2710" y="282"/>
                  </a:lnTo>
                  <a:lnTo>
                    <a:pt x="2691" y="229"/>
                  </a:lnTo>
                  <a:moveTo>
                    <a:pt x="2710" y="277"/>
                  </a:moveTo>
                  <a:lnTo>
                    <a:pt x="2764" y="330"/>
                  </a:lnTo>
                  <a:lnTo>
                    <a:pt x="2804" y="301"/>
                  </a:lnTo>
                  <a:moveTo>
                    <a:pt x="2759" y="326"/>
                  </a:moveTo>
                  <a:lnTo>
                    <a:pt x="2759" y="428"/>
                  </a:lnTo>
                  <a:lnTo>
                    <a:pt x="2699" y="440"/>
                  </a:lnTo>
                  <a:lnTo>
                    <a:pt x="2661" y="408"/>
                  </a:lnTo>
                  <a:moveTo>
                    <a:pt x="2632" y="440"/>
                  </a:moveTo>
                  <a:lnTo>
                    <a:pt x="2646" y="472"/>
                  </a:lnTo>
                  <a:lnTo>
                    <a:pt x="2627" y="508"/>
                  </a:lnTo>
                  <a:moveTo>
                    <a:pt x="2646" y="469"/>
                  </a:moveTo>
                  <a:lnTo>
                    <a:pt x="2715" y="505"/>
                  </a:lnTo>
                  <a:lnTo>
                    <a:pt x="2783" y="493"/>
                  </a:lnTo>
                  <a:lnTo>
                    <a:pt x="2807" y="452"/>
                  </a:lnTo>
                </a:path>
              </a:pathLst>
            </a:custGeom>
            <a:noFill/>
            <a:ln w="8153">
              <a:solidFill>
                <a:srgbClr val="010101"/>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AutoShape 11"/>
            <p:cNvSpPr>
              <a:spLocks/>
            </p:cNvSpPr>
            <p:nvPr/>
          </p:nvSpPr>
          <p:spPr bwMode="auto">
            <a:xfrm>
              <a:off x="4964" y="-1158"/>
              <a:ext cx="1396" cy="1211"/>
            </a:xfrm>
            <a:custGeom>
              <a:avLst/>
              <a:gdLst>
                <a:gd name="T0" fmla="+- 0 5414 4964"/>
                <a:gd name="T1" fmla="*/ T0 w 1396"/>
                <a:gd name="T2" fmla="+- 0 6 -1158"/>
                <a:gd name="T3" fmla="*/ 6 h 1211"/>
                <a:gd name="T4" fmla="+- 0 5413 4964"/>
                <a:gd name="T5" fmla="*/ T4 w 1396"/>
                <a:gd name="T6" fmla="+- 0 5 -1158"/>
                <a:gd name="T7" fmla="*/ 5 h 1211"/>
                <a:gd name="T8" fmla="+- 0 5345 4964"/>
                <a:gd name="T9" fmla="*/ T8 w 1396"/>
                <a:gd name="T10" fmla="+- 0 -38 -1158"/>
                <a:gd name="T11" fmla="*/ -38 h 1211"/>
                <a:gd name="T12" fmla="+- 0 5342 4964"/>
                <a:gd name="T13" fmla="*/ T12 w 1396"/>
                <a:gd name="T14" fmla="+- 0 -33 -1158"/>
                <a:gd name="T15" fmla="*/ -33 h 1211"/>
                <a:gd name="T16" fmla="+- 0 5404 4964"/>
                <a:gd name="T17" fmla="*/ T16 w 1396"/>
                <a:gd name="T18" fmla="+- 0 5 -1158"/>
                <a:gd name="T19" fmla="*/ 5 h 1211"/>
                <a:gd name="T20" fmla="+- 0 4964 4964"/>
                <a:gd name="T21" fmla="*/ T20 w 1396"/>
                <a:gd name="T22" fmla="+- 0 6 -1158"/>
                <a:gd name="T23" fmla="*/ 6 h 1211"/>
                <a:gd name="T24" fmla="+- 0 5406 4964"/>
                <a:gd name="T25" fmla="*/ T24 w 1396"/>
                <a:gd name="T26" fmla="+- 0 10 -1158"/>
                <a:gd name="T27" fmla="*/ 10 h 1211"/>
                <a:gd name="T28" fmla="+- 0 5341 4964"/>
                <a:gd name="T29" fmla="*/ T28 w 1396"/>
                <a:gd name="T30" fmla="+- 0 51 -1158"/>
                <a:gd name="T31" fmla="*/ 51 h 1211"/>
                <a:gd name="T32" fmla="+- 0 5345 4964"/>
                <a:gd name="T33" fmla="*/ T32 w 1396"/>
                <a:gd name="T34" fmla="+- 0 53 -1158"/>
                <a:gd name="T35" fmla="*/ 53 h 1211"/>
                <a:gd name="T36" fmla="+- 0 5413 4964"/>
                <a:gd name="T37" fmla="*/ T36 w 1396"/>
                <a:gd name="T38" fmla="+- 0 10 -1158"/>
                <a:gd name="T39" fmla="*/ 10 h 1211"/>
                <a:gd name="T40" fmla="+- 0 5414 4964"/>
                <a:gd name="T41" fmla="*/ T40 w 1396"/>
                <a:gd name="T42" fmla="+- 0 10 -1158"/>
                <a:gd name="T43" fmla="*/ 10 h 1211"/>
                <a:gd name="T44" fmla="+- 0 5417 4964"/>
                <a:gd name="T45" fmla="*/ T44 w 1396"/>
                <a:gd name="T46" fmla="+- 0 8 -1158"/>
                <a:gd name="T47" fmla="*/ 8 h 1211"/>
                <a:gd name="T48" fmla="+- 0 5533 4964"/>
                <a:gd name="T49" fmla="*/ T48 w 1396"/>
                <a:gd name="T50" fmla="+- 0 -837 -1158"/>
                <a:gd name="T51" fmla="*/ -837 h 1211"/>
                <a:gd name="T52" fmla="+- 0 5530 4964"/>
                <a:gd name="T53" fmla="*/ T52 w 1396"/>
                <a:gd name="T54" fmla="+- 0 -836 -1158"/>
                <a:gd name="T55" fmla="*/ -836 h 1211"/>
                <a:gd name="T56" fmla="+- 0 5531 4964"/>
                <a:gd name="T57" fmla="*/ T56 w 1396"/>
                <a:gd name="T58" fmla="+- 0 -834 -1158"/>
                <a:gd name="T59" fmla="*/ -834 h 1211"/>
                <a:gd name="T60" fmla="+- 0 5154 4964"/>
                <a:gd name="T61" fmla="*/ T60 w 1396"/>
                <a:gd name="T62" fmla="+- 0 -795 -1158"/>
                <a:gd name="T63" fmla="*/ -795 h 1211"/>
                <a:gd name="T64" fmla="+- 0 5152 4964"/>
                <a:gd name="T65" fmla="*/ T64 w 1396"/>
                <a:gd name="T66" fmla="+- 0 -794 -1158"/>
                <a:gd name="T67" fmla="*/ -794 h 1211"/>
                <a:gd name="T68" fmla="+- 0 5153 4964"/>
                <a:gd name="T69" fmla="*/ T68 w 1396"/>
                <a:gd name="T70" fmla="+- 0 -790 -1158"/>
                <a:gd name="T71" fmla="*/ -790 h 1211"/>
                <a:gd name="T72" fmla="+- 0 5531 4964"/>
                <a:gd name="T73" fmla="*/ T72 w 1396"/>
                <a:gd name="T74" fmla="+- 0 -751 -1158"/>
                <a:gd name="T75" fmla="*/ -751 h 1211"/>
                <a:gd name="T76" fmla="+- 0 5530 4964"/>
                <a:gd name="T77" fmla="*/ T76 w 1396"/>
                <a:gd name="T78" fmla="+- 0 -748 -1158"/>
                <a:gd name="T79" fmla="*/ -748 h 1211"/>
                <a:gd name="T80" fmla="+- 0 5533 4964"/>
                <a:gd name="T81" fmla="*/ T80 w 1396"/>
                <a:gd name="T82" fmla="+- 0 -747 -1158"/>
                <a:gd name="T83" fmla="*/ -747 h 1211"/>
                <a:gd name="T84" fmla="+- 0 5602 4964"/>
                <a:gd name="T85" fmla="*/ T84 w 1396"/>
                <a:gd name="T86" fmla="+- 0 -790 -1158"/>
                <a:gd name="T87" fmla="*/ -790 h 1211"/>
                <a:gd name="T88" fmla="+- 0 5603 4964"/>
                <a:gd name="T89" fmla="*/ T88 w 1396"/>
                <a:gd name="T90" fmla="+- 0 -792 -1158"/>
                <a:gd name="T91" fmla="*/ -792 h 1211"/>
                <a:gd name="T92" fmla="+- 0 6360 4964"/>
                <a:gd name="T93" fmla="*/ T92 w 1396"/>
                <a:gd name="T94" fmla="+- 0 -1112 -1158"/>
                <a:gd name="T95" fmla="*/ -1112 h 1211"/>
                <a:gd name="T96" fmla="+- 0 6359 4964"/>
                <a:gd name="T97" fmla="*/ T96 w 1396"/>
                <a:gd name="T98" fmla="+- 0 -1116 -1158"/>
                <a:gd name="T99" fmla="*/ -1116 h 1211"/>
                <a:gd name="T100" fmla="+- 0 6140 4964"/>
                <a:gd name="T101" fmla="*/ T100 w 1396"/>
                <a:gd name="T102" fmla="+- 0 -1154 -1158"/>
                <a:gd name="T103" fmla="*/ -1154 h 1211"/>
                <a:gd name="T104" fmla="+- 0 6143 4964"/>
                <a:gd name="T105" fmla="*/ T104 w 1396"/>
                <a:gd name="T106" fmla="+- 0 -1155 -1158"/>
                <a:gd name="T107" fmla="*/ -1155 h 1211"/>
                <a:gd name="T108" fmla="+- 0 6139 4964"/>
                <a:gd name="T109" fmla="*/ T108 w 1396"/>
                <a:gd name="T110" fmla="+- 0 -1158 -1158"/>
                <a:gd name="T111" fmla="*/ -1158 h 1211"/>
                <a:gd name="T112" fmla="+- 0 6070 4964"/>
                <a:gd name="T113" fmla="*/ T112 w 1396"/>
                <a:gd name="T114" fmla="+- 0 -1114 -1158"/>
                <a:gd name="T115" fmla="*/ -1114 h 1211"/>
                <a:gd name="T116" fmla="+- 0 6067 4964"/>
                <a:gd name="T117" fmla="*/ T116 w 1396"/>
                <a:gd name="T118" fmla="+- 0 -1112 -1158"/>
                <a:gd name="T119" fmla="*/ -1112 h 1211"/>
                <a:gd name="T120" fmla="+- 0 6070 4964"/>
                <a:gd name="T121" fmla="*/ T120 w 1396"/>
                <a:gd name="T122" fmla="+- 0 -1110 -1158"/>
                <a:gd name="T123" fmla="*/ -1110 h 1211"/>
                <a:gd name="T124" fmla="+- 0 6139 4964"/>
                <a:gd name="T125" fmla="*/ T124 w 1396"/>
                <a:gd name="T126" fmla="+- 0 -1068 -1158"/>
                <a:gd name="T127" fmla="*/ -1068 h 1211"/>
                <a:gd name="T128" fmla="+- 0 6142 4964"/>
                <a:gd name="T129" fmla="*/ T128 w 1396"/>
                <a:gd name="T130" fmla="+- 0 -1069 -1158"/>
                <a:gd name="T131" fmla="*/ -1069 h 1211"/>
                <a:gd name="T132" fmla="+- 0 6142 4964"/>
                <a:gd name="T133" fmla="*/ T132 w 1396"/>
                <a:gd name="T134" fmla="+- 0 -1071 -1158"/>
                <a:gd name="T135" fmla="*/ -1071 h 1211"/>
                <a:gd name="T136" fmla="+- 0 6359 4964"/>
                <a:gd name="T137" fmla="*/ T136 w 1396"/>
                <a:gd name="T138" fmla="+- 0 -1111 -1158"/>
                <a:gd name="T139" fmla="*/ -1111 h 121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Lst>
              <a:rect l="0" t="0" r="r" b="b"/>
              <a:pathLst>
                <a:path w="1396" h="1211">
                  <a:moveTo>
                    <a:pt x="453" y="1166"/>
                  </a:moveTo>
                  <a:lnTo>
                    <a:pt x="450" y="1164"/>
                  </a:lnTo>
                  <a:lnTo>
                    <a:pt x="450" y="1163"/>
                  </a:lnTo>
                  <a:lnTo>
                    <a:pt x="449" y="1163"/>
                  </a:lnTo>
                  <a:lnTo>
                    <a:pt x="382" y="1121"/>
                  </a:lnTo>
                  <a:lnTo>
                    <a:pt x="381" y="1120"/>
                  </a:lnTo>
                  <a:lnTo>
                    <a:pt x="378" y="1122"/>
                  </a:lnTo>
                  <a:lnTo>
                    <a:pt x="378" y="1125"/>
                  </a:lnTo>
                  <a:lnTo>
                    <a:pt x="380" y="1125"/>
                  </a:lnTo>
                  <a:lnTo>
                    <a:pt x="440" y="1163"/>
                  </a:lnTo>
                  <a:lnTo>
                    <a:pt x="2" y="1163"/>
                  </a:lnTo>
                  <a:lnTo>
                    <a:pt x="0" y="1164"/>
                  </a:lnTo>
                  <a:lnTo>
                    <a:pt x="0" y="1167"/>
                  </a:lnTo>
                  <a:lnTo>
                    <a:pt x="442" y="1168"/>
                  </a:lnTo>
                  <a:lnTo>
                    <a:pt x="380" y="1206"/>
                  </a:lnTo>
                  <a:lnTo>
                    <a:pt x="377" y="1209"/>
                  </a:lnTo>
                  <a:lnTo>
                    <a:pt x="380" y="1211"/>
                  </a:lnTo>
                  <a:lnTo>
                    <a:pt x="381" y="1211"/>
                  </a:lnTo>
                  <a:lnTo>
                    <a:pt x="381" y="1210"/>
                  </a:lnTo>
                  <a:lnTo>
                    <a:pt x="449" y="1168"/>
                  </a:lnTo>
                  <a:lnTo>
                    <a:pt x="450" y="1168"/>
                  </a:lnTo>
                  <a:lnTo>
                    <a:pt x="450" y="1167"/>
                  </a:lnTo>
                  <a:lnTo>
                    <a:pt x="453" y="1166"/>
                  </a:lnTo>
                  <a:moveTo>
                    <a:pt x="640" y="365"/>
                  </a:moveTo>
                  <a:lnTo>
                    <a:pt x="569" y="321"/>
                  </a:lnTo>
                  <a:lnTo>
                    <a:pt x="567" y="321"/>
                  </a:lnTo>
                  <a:lnTo>
                    <a:pt x="566" y="322"/>
                  </a:lnTo>
                  <a:lnTo>
                    <a:pt x="566" y="324"/>
                  </a:lnTo>
                  <a:lnTo>
                    <a:pt x="567" y="324"/>
                  </a:lnTo>
                  <a:lnTo>
                    <a:pt x="629" y="364"/>
                  </a:lnTo>
                  <a:lnTo>
                    <a:pt x="190" y="363"/>
                  </a:lnTo>
                  <a:lnTo>
                    <a:pt x="189" y="363"/>
                  </a:lnTo>
                  <a:lnTo>
                    <a:pt x="188" y="364"/>
                  </a:lnTo>
                  <a:lnTo>
                    <a:pt x="188" y="366"/>
                  </a:lnTo>
                  <a:lnTo>
                    <a:pt x="189" y="368"/>
                  </a:lnTo>
                  <a:lnTo>
                    <a:pt x="629" y="368"/>
                  </a:lnTo>
                  <a:lnTo>
                    <a:pt x="567" y="407"/>
                  </a:lnTo>
                  <a:lnTo>
                    <a:pt x="566" y="407"/>
                  </a:lnTo>
                  <a:lnTo>
                    <a:pt x="566" y="410"/>
                  </a:lnTo>
                  <a:lnTo>
                    <a:pt x="567" y="411"/>
                  </a:lnTo>
                  <a:lnTo>
                    <a:pt x="569" y="411"/>
                  </a:lnTo>
                  <a:lnTo>
                    <a:pt x="636" y="368"/>
                  </a:lnTo>
                  <a:lnTo>
                    <a:pt x="638" y="368"/>
                  </a:lnTo>
                  <a:lnTo>
                    <a:pt x="639" y="366"/>
                  </a:lnTo>
                  <a:lnTo>
                    <a:pt x="640" y="365"/>
                  </a:lnTo>
                  <a:moveTo>
                    <a:pt x="1396" y="46"/>
                  </a:moveTo>
                  <a:lnTo>
                    <a:pt x="1396" y="43"/>
                  </a:lnTo>
                  <a:lnTo>
                    <a:pt x="1395" y="42"/>
                  </a:lnTo>
                  <a:lnTo>
                    <a:pt x="1114" y="43"/>
                  </a:lnTo>
                  <a:lnTo>
                    <a:pt x="1176" y="4"/>
                  </a:lnTo>
                  <a:lnTo>
                    <a:pt x="1178" y="4"/>
                  </a:lnTo>
                  <a:lnTo>
                    <a:pt x="1179" y="3"/>
                  </a:lnTo>
                  <a:lnTo>
                    <a:pt x="1176" y="0"/>
                  </a:lnTo>
                  <a:lnTo>
                    <a:pt x="1175" y="0"/>
                  </a:lnTo>
                  <a:lnTo>
                    <a:pt x="1107" y="44"/>
                  </a:lnTo>
                  <a:lnTo>
                    <a:pt x="1106" y="44"/>
                  </a:lnTo>
                  <a:lnTo>
                    <a:pt x="1103" y="46"/>
                  </a:lnTo>
                  <a:lnTo>
                    <a:pt x="1106" y="47"/>
                  </a:lnTo>
                  <a:lnTo>
                    <a:pt x="1106" y="48"/>
                  </a:lnTo>
                  <a:lnTo>
                    <a:pt x="1107" y="48"/>
                  </a:lnTo>
                  <a:lnTo>
                    <a:pt x="1175" y="90"/>
                  </a:lnTo>
                  <a:lnTo>
                    <a:pt x="1178" y="90"/>
                  </a:lnTo>
                  <a:lnTo>
                    <a:pt x="1178" y="89"/>
                  </a:lnTo>
                  <a:lnTo>
                    <a:pt x="1179" y="88"/>
                  </a:lnTo>
                  <a:lnTo>
                    <a:pt x="1178" y="87"/>
                  </a:lnTo>
                  <a:lnTo>
                    <a:pt x="1116" y="48"/>
                  </a:lnTo>
                  <a:lnTo>
                    <a:pt x="1395" y="47"/>
                  </a:lnTo>
                  <a:lnTo>
                    <a:pt x="1396" y="46"/>
                  </a:lnTo>
                </a:path>
              </a:pathLst>
            </a:custGeom>
            <a:solidFill>
              <a:srgbClr val="01010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130" name="Picture 10"/>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757" y="-819"/>
              <a:ext cx="222" cy="222"/>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Line 9"/>
            <p:cNvSpPr>
              <a:spLocks noChangeShapeType="1"/>
            </p:cNvSpPr>
            <p:nvPr/>
          </p:nvSpPr>
          <p:spPr bwMode="auto">
            <a:xfrm>
              <a:off x="5722" y="-1328"/>
              <a:ext cx="0" cy="1183"/>
            </a:xfrm>
            <a:prstGeom prst="line">
              <a:avLst/>
            </a:prstGeom>
            <a:noFill/>
            <a:ln w="8153">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Rectangle 8"/>
            <p:cNvSpPr>
              <a:spLocks noChangeArrowheads="1"/>
            </p:cNvSpPr>
            <p:nvPr/>
          </p:nvSpPr>
          <p:spPr bwMode="auto">
            <a:xfrm>
              <a:off x="5440" y="-139"/>
              <a:ext cx="1030" cy="305"/>
            </a:xfrm>
            <a:prstGeom prst="rect">
              <a:avLst/>
            </a:prstGeom>
            <a:noFill/>
            <a:ln w="8153">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0" name="Text Box 7"/>
            <p:cNvSpPr txBox="1">
              <a:spLocks noChangeArrowheads="1"/>
            </p:cNvSpPr>
            <p:nvPr/>
          </p:nvSpPr>
          <p:spPr bwMode="auto">
            <a:xfrm>
              <a:off x="6392" y="-1207"/>
              <a:ext cx="106" cy="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1" name="Text Box 6"/>
            <p:cNvSpPr txBox="1">
              <a:spLocks noChangeArrowheads="1"/>
            </p:cNvSpPr>
            <p:nvPr/>
          </p:nvSpPr>
          <p:spPr bwMode="auto">
            <a:xfrm>
              <a:off x="4974" y="-891"/>
              <a:ext cx="106" cy="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3" name="Text Box 5"/>
            <p:cNvSpPr txBox="1">
              <a:spLocks noChangeArrowheads="1"/>
            </p:cNvSpPr>
            <p:nvPr/>
          </p:nvSpPr>
          <p:spPr bwMode="auto">
            <a:xfrm>
              <a:off x="5815" y="-785"/>
              <a:ext cx="135" cy="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B</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4" name="Text Box 4"/>
            <p:cNvSpPr txBox="1">
              <a:spLocks noChangeArrowheads="1"/>
            </p:cNvSpPr>
            <p:nvPr/>
          </p:nvSpPr>
          <p:spPr bwMode="auto">
            <a:xfrm>
              <a:off x="4790" y="-97"/>
              <a:ext cx="106" cy="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5125" name="Rectangle 37"/>
          <p:cNvSpPr>
            <a:spLocks noChangeArrowheads="1"/>
          </p:cNvSpPr>
          <p:nvPr/>
        </p:nvSpPr>
        <p:spPr bwMode="auto">
          <a:xfrm>
            <a:off x="0" y="0"/>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6" name="Rectangle 45"/>
          <p:cNvSpPr>
            <a:spLocks noChangeArrowheads="1"/>
          </p:cNvSpPr>
          <p:nvPr/>
        </p:nvSpPr>
        <p:spPr bwMode="auto">
          <a:xfrm>
            <a:off x="0" y="287923"/>
            <a:ext cx="242374"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924300" algn="l"/>
              </a:tabLst>
            </a:pPr>
            <a:endParaRPr kumimoji="0" lang="en-US" sz="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924300" algn="l"/>
              </a:tabLst>
            </a:pPr>
            <a:r>
              <a:rPr kumimoji="0" lang="en-US" sz="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p:txBody>
      </p:sp>
      <p:sp>
        <p:nvSpPr>
          <p:cNvPr id="5127" name="Rectangle 5126"/>
          <p:cNvSpPr/>
          <p:nvPr/>
        </p:nvSpPr>
        <p:spPr>
          <a:xfrm>
            <a:off x="1752600" y="4953001"/>
            <a:ext cx="6477000" cy="1477328"/>
          </a:xfrm>
          <a:prstGeom prst="rect">
            <a:avLst/>
          </a:prstGeom>
        </p:spPr>
        <p:txBody>
          <a:bodyPr wrap="square">
            <a:spAutoFit/>
          </a:bodyPr>
          <a:lstStyle/>
          <a:p>
            <a:pPr lvl="3" eaLnBrk="0" fontAlgn="base" hangingPunct="0">
              <a:spcBef>
                <a:spcPct val="0"/>
              </a:spcBef>
              <a:spcAft>
                <a:spcPct val="0"/>
              </a:spcAft>
              <a:buSzPct val="100000"/>
              <a:buFontTx/>
              <a:buAutoNum type="alphaLcParenBoth"/>
              <a:tabLst>
                <a:tab pos="3924300" algn="l"/>
              </a:tabLst>
            </a:pPr>
            <a:r>
              <a:rPr lang="en-US" sz="900" dirty="0">
                <a:solidFill>
                  <a:prstClr val="black"/>
                </a:solidFill>
                <a:latin typeface="Arial" pitchFamily="34" charset="0"/>
                <a:ea typeface="Times New Roman" pitchFamily="18" charset="0"/>
                <a:cs typeface="Arial" pitchFamily="34" charset="0"/>
              </a:rPr>
              <a:t>Section A - A</a:t>
            </a:r>
            <a:endParaRPr lang="en-US" sz="900" dirty="0">
              <a:solidFill>
                <a:prstClr val="black"/>
              </a:solidFill>
              <a:latin typeface="Arial" pitchFamily="34" charset="0"/>
              <a:cs typeface="Arial" pitchFamily="34" charset="0"/>
            </a:endParaRPr>
          </a:p>
          <a:p>
            <a:pPr lvl="0" eaLnBrk="0" fontAlgn="base" hangingPunct="0">
              <a:spcBef>
                <a:spcPct val="0"/>
              </a:spcBef>
              <a:spcAft>
                <a:spcPct val="0"/>
              </a:spcAft>
              <a:tabLst>
                <a:tab pos="3924300" algn="l"/>
              </a:tabLst>
            </a:pPr>
            <a:endParaRPr lang="en-US" sz="900" dirty="0" smtClean="0">
              <a:solidFill>
                <a:prstClr val="black"/>
              </a:solidFill>
              <a:latin typeface="Arial" pitchFamily="34" charset="0"/>
              <a:ea typeface="Times New Roman" pitchFamily="18" charset="0"/>
              <a:cs typeface="Arial" pitchFamily="34" charset="0"/>
            </a:endParaRPr>
          </a:p>
          <a:p>
            <a:pPr lvl="0" eaLnBrk="0" fontAlgn="base" hangingPunct="0">
              <a:spcBef>
                <a:spcPct val="0"/>
              </a:spcBef>
              <a:spcAft>
                <a:spcPct val="0"/>
              </a:spcAft>
              <a:tabLst>
                <a:tab pos="3924300" algn="l"/>
              </a:tabLst>
            </a:pPr>
            <a:endParaRPr lang="en-US" sz="900" dirty="0">
              <a:solidFill>
                <a:prstClr val="black"/>
              </a:solidFill>
              <a:latin typeface="Arial" pitchFamily="34" charset="0"/>
              <a:ea typeface="Times New Roman" pitchFamily="18" charset="0"/>
              <a:cs typeface="Arial" pitchFamily="34" charset="0"/>
            </a:endParaRPr>
          </a:p>
          <a:p>
            <a:pPr lvl="0" eaLnBrk="0" fontAlgn="base" hangingPunct="0">
              <a:spcBef>
                <a:spcPct val="0"/>
              </a:spcBef>
              <a:spcAft>
                <a:spcPct val="0"/>
              </a:spcAft>
              <a:tabLst>
                <a:tab pos="3924300" algn="l"/>
              </a:tabLst>
            </a:pPr>
            <a:endParaRPr lang="en-US" sz="900" dirty="0" smtClean="0">
              <a:solidFill>
                <a:prstClr val="black"/>
              </a:solidFill>
              <a:latin typeface="Arial" pitchFamily="34" charset="0"/>
              <a:ea typeface="Times New Roman" pitchFamily="18" charset="0"/>
              <a:cs typeface="Arial" pitchFamily="34" charset="0"/>
            </a:endParaRPr>
          </a:p>
          <a:p>
            <a:pPr lvl="0" eaLnBrk="0" fontAlgn="base" hangingPunct="0">
              <a:spcBef>
                <a:spcPct val="0"/>
              </a:spcBef>
              <a:spcAft>
                <a:spcPct val="0"/>
              </a:spcAft>
              <a:tabLst>
                <a:tab pos="3924300" algn="l"/>
              </a:tabLst>
            </a:pPr>
            <a:endParaRPr lang="en-US" sz="900" dirty="0">
              <a:solidFill>
                <a:prstClr val="black"/>
              </a:solidFill>
              <a:latin typeface="Arial" pitchFamily="34" charset="0"/>
              <a:ea typeface="Times New Roman" pitchFamily="18" charset="0"/>
              <a:cs typeface="Arial" pitchFamily="34" charset="0"/>
            </a:endParaRPr>
          </a:p>
          <a:p>
            <a:pPr lvl="0" eaLnBrk="0" fontAlgn="base" hangingPunct="0">
              <a:spcBef>
                <a:spcPct val="0"/>
              </a:spcBef>
              <a:spcAft>
                <a:spcPct val="0"/>
              </a:spcAft>
              <a:tabLst>
                <a:tab pos="3924300" algn="l"/>
              </a:tabLst>
            </a:pPr>
            <a:endParaRPr lang="en-US" sz="900" dirty="0" smtClean="0">
              <a:solidFill>
                <a:prstClr val="black"/>
              </a:solidFill>
              <a:latin typeface="Arial" pitchFamily="34" charset="0"/>
              <a:ea typeface="Times New Roman" pitchFamily="18" charset="0"/>
              <a:cs typeface="Arial" pitchFamily="34" charset="0"/>
            </a:endParaRPr>
          </a:p>
          <a:p>
            <a:pPr lvl="0" eaLnBrk="0" fontAlgn="base" hangingPunct="0">
              <a:spcBef>
                <a:spcPct val="0"/>
              </a:spcBef>
              <a:spcAft>
                <a:spcPct val="0"/>
              </a:spcAft>
              <a:tabLst>
                <a:tab pos="3924300" algn="l"/>
              </a:tabLst>
            </a:pPr>
            <a:r>
              <a:rPr lang="en-US" sz="900" dirty="0" smtClean="0">
                <a:solidFill>
                  <a:prstClr val="black"/>
                </a:solidFill>
                <a:latin typeface="Arial" pitchFamily="34" charset="0"/>
                <a:ea typeface="Times New Roman" pitchFamily="18" charset="0"/>
                <a:cs typeface="Arial" pitchFamily="34" charset="0"/>
              </a:rPr>
              <a:t>1 </a:t>
            </a:r>
            <a:r>
              <a:rPr lang="en-US" sz="900" dirty="0">
                <a:solidFill>
                  <a:prstClr val="black"/>
                </a:solidFill>
                <a:latin typeface="Arial" pitchFamily="34" charset="0"/>
                <a:ea typeface="Times New Roman" pitchFamily="18" charset="0"/>
                <a:cs typeface="Arial" pitchFamily="34" charset="0"/>
              </a:rPr>
              <a:t>Existing wall	2 Buttress or pilaster	</a:t>
            </a:r>
            <a:endParaRPr lang="en-US" sz="900" dirty="0">
              <a:solidFill>
                <a:prstClr val="black"/>
              </a:solidFill>
              <a:latin typeface="Arial" pitchFamily="34" charset="0"/>
              <a:cs typeface="Arial" pitchFamily="34" charset="0"/>
            </a:endParaRPr>
          </a:p>
          <a:p>
            <a:pPr lvl="0" eaLnBrk="0" fontAlgn="base" hangingPunct="0">
              <a:spcBef>
                <a:spcPct val="0"/>
              </a:spcBef>
              <a:spcAft>
                <a:spcPct val="0"/>
              </a:spcAft>
              <a:tabLst>
                <a:tab pos="3924300" algn="l"/>
              </a:tabLst>
            </a:pPr>
            <a:r>
              <a:rPr lang="en-US" sz="900" dirty="0">
                <a:solidFill>
                  <a:prstClr val="black"/>
                </a:solidFill>
                <a:latin typeface="Arial" pitchFamily="34" charset="0"/>
                <a:ea typeface="Times New Roman" pitchFamily="18" charset="0"/>
                <a:cs typeface="Arial" pitchFamily="34" charset="0"/>
              </a:rPr>
              <a:t>3 Key stones	4 Foundation</a:t>
            </a:r>
            <a:endParaRPr lang="en-US" sz="900" dirty="0">
              <a:solidFill>
                <a:prstClr val="black"/>
              </a:solidFill>
              <a:latin typeface="Arial" pitchFamily="34" charset="0"/>
              <a:cs typeface="Arial" pitchFamily="34" charset="0"/>
            </a:endParaRPr>
          </a:p>
          <a:p>
            <a:pPr lvl="0" eaLnBrk="0" fontAlgn="base" hangingPunct="0">
              <a:spcBef>
                <a:spcPct val="0"/>
              </a:spcBef>
              <a:spcAft>
                <a:spcPct val="0"/>
              </a:spcAft>
              <a:tabLst>
                <a:tab pos="3924300" algn="l"/>
              </a:tabLst>
            </a:pPr>
            <a:endParaRPr lang="en-US" dirty="0">
              <a:solidFill>
                <a:prstClr val="black"/>
              </a:solidFill>
              <a:latin typeface="Arial" pitchFamily="34" charset="0"/>
              <a:cs typeface="Arial" pitchFamily="34" charset="0"/>
            </a:endParaRPr>
          </a:p>
        </p:txBody>
      </p:sp>
    </p:spTree>
    <p:extLst>
      <p:ext uri="{BB962C8B-B14F-4D97-AF65-F5344CB8AC3E}">
        <p14:creationId xmlns="" xmlns:p14="http://schemas.microsoft.com/office/powerpoint/2010/main" val="10956817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normAutofit fontScale="92500"/>
          </a:bodyPr>
          <a:lstStyle/>
          <a:p>
            <a:pPr lvl="0"/>
            <a:r>
              <a:rPr lang="en-US" dirty="0"/>
              <a:t>Improvement of the Frame:</a:t>
            </a:r>
          </a:p>
          <a:p>
            <a:r>
              <a:rPr lang="en-US" dirty="0"/>
              <a:t>Most of the non-engineered constructions do not have adequate lateral load resistance. The rural hut made with </a:t>
            </a:r>
            <a:r>
              <a:rPr lang="en-US" dirty="0" err="1"/>
              <a:t>casuarinas</a:t>
            </a:r>
            <a:r>
              <a:rPr lang="en-US" dirty="0"/>
              <a:t> and bamboo posts is a typical example. Two modes of collapse of the frame is shown in figure. Figure shows how the introduction of braces in the periphery stabilizes the frame. Provision of doors can be accommodated by providing braces on either side as shown in the second sketch of the same figure. There can be cross braces or knee braces in the vertical planes of the walls or in the horizontal plane at the top of the walls, as shown.</a:t>
            </a:r>
          </a:p>
          <a:p>
            <a:pPr marL="0" indent="0">
              <a:buNone/>
            </a:pPr>
            <a:endParaRPr lang="en-US" dirty="0"/>
          </a:p>
        </p:txBody>
      </p:sp>
    </p:spTree>
    <p:extLst>
      <p:ext uri="{BB962C8B-B14F-4D97-AF65-F5344CB8AC3E}">
        <p14:creationId xmlns="" xmlns:p14="http://schemas.microsoft.com/office/powerpoint/2010/main" val="4888024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126163"/>
          </a:xfrm>
        </p:spPr>
        <p:txBody>
          <a:bodyPr>
            <a:normAutofit fontScale="70000" lnSpcReduction="20000"/>
          </a:bodyPr>
          <a:lstStyle/>
          <a:p>
            <a:endParaRPr lang="en-US" sz="1000" dirty="0"/>
          </a:p>
          <a:p>
            <a:pPr lvl="4"/>
            <a:endParaRPr lang="en-US" dirty="0" smtClean="0"/>
          </a:p>
          <a:p>
            <a:pPr lvl="4"/>
            <a:endParaRPr lang="en-US" dirty="0"/>
          </a:p>
          <a:p>
            <a:pPr lvl="4"/>
            <a:endParaRPr lang="en-US" dirty="0" smtClean="0"/>
          </a:p>
          <a:p>
            <a:pPr lvl="4"/>
            <a:endParaRPr lang="en-US" dirty="0"/>
          </a:p>
          <a:p>
            <a:pPr lvl="4"/>
            <a:endParaRPr lang="en-US" dirty="0" smtClean="0"/>
          </a:p>
          <a:p>
            <a:pPr lvl="4"/>
            <a:endParaRPr lang="en-US" dirty="0"/>
          </a:p>
          <a:p>
            <a:pPr lvl="4"/>
            <a:endParaRPr lang="en-US" dirty="0" smtClean="0"/>
          </a:p>
          <a:p>
            <a:pPr lvl="4"/>
            <a:endParaRPr lang="en-US" dirty="0"/>
          </a:p>
          <a:p>
            <a:pPr lvl="4"/>
            <a:endParaRPr lang="en-US" dirty="0" smtClean="0"/>
          </a:p>
          <a:p>
            <a:pPr lvl="4"/>
            <a:endParaRPr lang="en-US" dirty="0"/>
          </a:p>
          <a:p>
            <a:pPr lvl="4"/>
            <a:endParaRPr lang="en-US" dirty="0" smtClean="0"/>
          </a:p>
          <a:p>
            <a:pPr lvl="4"/>
            <a:endParaRPr lang="en-US" dirty="0"/>
          </a:p>
          <a:p>
            <a:pPr lvl="4"/>
            <a:endParaRPr lang="en-US" dirty="0" smtClean="0"/>
          </a:p>
          <a:p>
            <a:pPr lvl="4"/>
            <a:endParaRPr lang="en-US" dirty="0"/>
          </a:p>
          <a:p>
            <a:pPr lvl="4"/>
            <a:endParaRPr lang="en-US" dirty="0" smtClean="0"/>
          </a:p>
          <a:p>
            <a:pPr lvl="4"/>
            <a:endParaRPr lang="en-US" dirty="0"/>
          </a:p>
          <a:p>
            <a:pPr lvl="4"/>
            <a:endParaRPr lang="en-US" dirty="0" smtClean="0"/>
          </a:p>
          <a:p>
            <a:pPr lvl="4"/>
            <a:endParaRPr lang="en-US" dirty="0"/>
          </a:p>
          <a:p>
            <a:pPr lvl="4"/>
            <a:endParaRPr lang="en-US" dirty="0" smtClean="0"/>
          </a:p>
          <a:p>
            <a:pPr lvl="4"/>
            <a:endParaRPr lang="en-US" dirty="0" smtClean="0"/>
          </a:p>
          <a:p>
            <a:pPr lvl="4"/>
            <a:endParaRPr lang="en-US" dirty="0"/>
          </a:p>
          <a:p>
            <a:pPr lvl="4"/>
            <a:endParaRPr lang="en-US" dirty="0" smtClean="0"/>
          </a:p>
          <a:p>
            <a:pPr lvl="4"/>
            <a:endParaRPr lang="en-US" dirty="0"/>
          </a:p>
          <a:p>
            <a:pPr lvl="4"/>
            <a:r>
              <a:rPr lang="en-US" dirty="0" smtClean="0"/>
              <a:t>1. Earthquake force          2. Failure of joints         3. Collapse frame</a:t>
            </a:r>
            <a:r>
              <a:rPr lang="en-US" dirty="0"/>
              <a:t> </a:t>
            </a:r>
          </a:p>
          <a:p>
            <a:pPr marL="0" indent="0">
              <a:buNone/>
            </a:pPr>
            <a:r>
              <a:rPr lang="en-US" dirty="0"/>
              <a:t> </a:t>
            </a:r>
            <a:endParaRPr lang="en-US" sz="2400" dirty="0"/>
          </a:p>
          <a:p>
            <a:pPr marL="0" indent="0" algn="ctr">
              <a:buNone/>
            </a:pPr>
            <a:r>
              <a:rPr lang="en-US" b="1" dirty="0"/>
              <a:t>	</a:t>
            </a:r>
            <a:r>
              <a:rPr lang="en-US" dirty="0"/>
              <a:t>Collapse modes of a typical hut</a:t>
            </a:r>
            <a:endParaRPr lang="en-US" sz="4000" dirty="0"/>
          </a:p>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86000" y="152400"/>
            <a:ext cx="4343400" cy="2105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38200" y="2257425"/>
            <a:ext cx="7775575" cy="1933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1008029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7" name="Picture 65"/>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457199" y="304800"/>
            <a:ext cx="3104293" cy="2590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3097" name="Group 66"/>
          <p:cNvGrpSpPr>
            <a:grpSpLocks/>
          </p:cNvGrpSpPr>
          <p:nvPr/>
        </p:nvGrpSpPr>
        <p:grpSpPr bwMode="auto">
          <a:xfrm>
            <a:off x="583558" y="3371725"/>
            <a:ext cx="2921642" cy="2800475"/>
            <a:chOff x="6325" y="686"/>
            <a:chExt cx="3768" cy="3226"/>
          </a:xfrm>
        </p:grpSpPr>
        <p:sp>
          <p:nvSpPr>
            <p:cNvPr id="3098" name="Line 67"/>
            <p:cNvSpPr>
              <a:spLocks noChangeShapeType="1"/>
            </p:cNvSpPr>
            <p:nvPr/>
          </p:nvSpPr>
          <p:spPr bwMode="auto">
            <a:xfrm>
              <a:off x="9762" y="2498"/>
              <a:ext cx="0" cy="1197"/>
            </a:xfrm>
            <a:prstGeom prst="line">
              <a:avLst/>
            </a:prstGeom>
            <a:noFill/>
            <a:ln w="17932">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0" name="Line 68"/>
            <p:cNvSpPr>
              <a:spLocks noChangeShapeType="1"/>
            </p:cNvSpPr>
            <p:nvPr/>
          </p:nvSpPr>
          <p:spPr bwMode="auto">
            <a:xfrm>
              <a:off x="8532" y="2470"/>
              <a:ext cx="1226" cy="1225"/>
            </a:xfrm>
            <a:prstGeom prst="line">
              <a:avLst/>
            </a:prstGeom>
            <a:noFill/>
            <a:ln w="17932">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41" name="Picture 69"/>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8518" y="2888"/>
              <a:ext cx="102" cy="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01" name="Freeform 70"/>
            <p:cNvSpPr>
              <a:spLocks/>
            </p:cNvSpPr>
            <p:nvPr/>
          </p:nvSpPr>
          <p:spPr bwMode="auto">
            <a:xfrm>
              <a:off x="8520" y="2892"/>
              <a:ext cx="14" cy="479"/>
            </a:xfrm>
            <a:custGeom>
              <a:avLst/>
              <a:gdLst>
                <a:gd name="T0" fmla="+- 0 8525 8520"/>
                <a:gd name="T1" fmla="*/ T0 w 14"/>
                <a:gd name="T2" fmla="+- 0 2892 2892"/>
                <a:gd name="T3" fmla="*/ 2892 h 479"/>
                <a:gd name="T4" fmla="+- 0 8526 8520"/>
                <a:gd name="T5" fmla="*/ T4 w 14"/>
                <a:gd name="T6" fmla="+- 0 2897 2892"/>
                <a:gd name="T7" fmla="*/ 2897 h 479"/>
                <a:gd name="T8" fmla="+- 0 8529 8520"/>
                <a:gd name="T9" fmla="*/ T8 w 14"/>
                <a:gd name="T10" fmla="+- 0 2902 2892"/>
                <a:gd name="T11" fmla="*/ 2902 h 479"/>
                <a:gd name="T12" fmla="+- 0 8532 8520"/>
                <a:gd name="T13" fmla="*/ T12 w 14"/>
                <a:gd name="T14" fmla="+- 0 2919 2892"/>
                <a:gd name="T15" fmla="*/ 2919 h 479"/>
                <a:gd name="T16" fmla="+- 0 8533 8520"/>
                <a:gd name="T17" fmla="*/ T16 w 14"/>
                <a:gd name="T18" fmla="+- 0 2957 2892"/>
                <a:gd name="T19" fmla="*/ 2957 h 479"/>
                <a:gd name="T20" fmla="+- 0 8533 8520"/>
                <a:gd name="T21" fmla="*/ T20 w 14"/>
                <a:gd name="T22" fmla="+- 0 3032 2892"/>
                <a:gd name="T23" fmla="*/ 3032 h 479"/>
                <a:gd name="T24" fmla="+- 0 8532 8520"/>
                <a:gd name="T25" fmla="*/ T24 w 14"/>
                <a:gd name="T26" fmla="+- 0 3136 2892"/>
                <a:gd name="T27" fmla="*/ 3136 h 479"/>
                <a:gd name="T28" fmla="+- 0 8530 8520"/>
                <a:gd name="T29" fmla="*/ T28 w 14"/>
                <a:gd name="T30" fmla="+- 0 3238 2892"/>
                <a:gd name="T31" fmla="*/ 3238 h 479"/>
                <a:gd name="T32" fmla="+- 0 8528 8520"/>
                <a:gd name="T33" fmla="*/ T32 w 14"/>
                <a:gd name="T34" fmla="+- 0 3311 2892"/>
                <a:gd name="T35" fmla="*/ 3311 h 479"/>
                <a:gd name="T36" fmla="+- 0 8528 8520"/>
                <a:gd name="T37" fmla="*/ T36 w 14"/>
                <a:gd name="T38" fmla="+- 0 3342 2892"/>
                <a:gd name="T39" fmla="*/ 3342 h 479"/>
                <a:gd name="T40" fmla="+- 0 8528 8520"/>
                <a:gd name="T41" fmla="*/ T40 w 14"/>
                <a:gd name="T42" fmla="+- 0 3348 2892"/>
                <a:gd name="T43" fmla="*/ 3348 h 479"/>
                <a:gd name="T44" fmla="+- 0 8528 8520"/>
                <a:gd name="T45" fmla="*/ T44 w 14"/>
                <a:gd name="T46" fmla="+- 0 3344 2892"/>
                <a:gd name="T47" fmla="*/ 3344 h 479"/>
                <a:gd name="T48" fmla="+- 0 8527 8520"/>
                <a:gd name="T49" fmla="*/ T48 w 14"/>
                <a:gd name="T50" fmla="+- 0 3344 2892"/>
                <a:gd name="T51" fmla="*/ 3344 h 479"/>
                <a:gd name="T52" fmla="+- 0 8525 8520"/>
                <a:gd name="T53" fmla="*/ T52 w 14"/>
                <a:gd name="T54" fmla="+- 0 3354 2892"/>
                <a:gd name="T55" fmla="*/ 3354 h 479"/>
                <a:gd name="T56" fmla="+- 0 8521 8520"/>
                <a:gd name="T57" fmla="*/ T56 w 14"/>
                <a:gd name="T58" fmla="+- 0 3366 2892"/>
                <a:gd name="T59" fmla="*/ 3366 h 479"/>
                <a:gd name="T60" fmla="+- 0 8520 8520"/>
                <a:gd name="T61" fmla="*/ T60 w 14"/>
                <a:gd name="T62" fmla="+- 0 3371 2892"/>
                <a:gd name="T63" fmla="*/ 3371 h 4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79">
                  <a:moveTo>
                    <a:pt x="5" y="0"/>
                  </a:moveTo>
                  <a:lnTo>
                    <a:pt x="6" y="5"/>
                  </a:lnTo>
                  <a:lnTo>
                    <a:pt x="9" y="10"/>
                  </a:lnTo>
                  <a:lnTo>
                    <a:pt x="12" y="27"/>
                  </a:lnTo>
                  <a:lnTo>
                    <a:pt x="13" y="65"/>
                  </a:lnTo>
                  <a:lnTo>
                    <a:pt x="13" y="140"/>
                  </a:lnTo>
                  <a:lnTo>
                    <a:pt x="12" y="244"/>
                  </a:lnTo>
                  <a:lnTo>
                    <a:pt x="10" y="346"/>
                  </a:lnTo>
                  <a:lnTo>
                    <a:pt x="8" y="419"/>
                  </a:lnTo>
                  <a:lnTo>
                    <a:pt x="8" y="450"/>
                  </a:lnTo>
                  <a:lnTo>
                    <a:pt x="8" y="456"/>
                  </a:lnTo>
                  <a:lnTo>
                    <a:pt x="8" y="452"/>
                  </a:lnTo>
                  <a:lnTo>
                    <a:pt x="7" y="452"/>
                  </a:lnTo>
                  <a:lnTo>
                    <a:pt x="5" y="462"/>
                  </a:lnTo>
                  <a:lnTo>
                    <a:pt x="1" y="474"/>
                  </a:lnTo>
                  <a:lnTo>
                    <a:pt x="0" y="479"/>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2" name="Freeform 71"/>
            <p:cNvSpPr>
              <a:spLocks/>
            </p:cNvSpPr>
            <p:nvPr/>
          </p:nvSpPr>
          <p:spPr bwMode="auto">
            <a:xfrm>
              <a:off x="8610" y="2895"/>
              <a:ext cx="14" cy="476"/>
            </a:xfrm>
            <a:custGeom>
              <a:avLst/>
              <a:gdLst>
                <a:gd name="T0" fmla="+- 0 8615 8610"/>
                <a:gd name="T1" fmla="*/ T0 w 14"/>
                <a:gd name="T2" fmla="+- 0 2896 2896"/>
                <a:gd name="T3" fmla="*/ 2896 h 476"/>
                <a:gd name="T4" fmla="+- 0 8614 8610"/>
                <a:gd name="T5" fmla="*/ T4 w 14"/>
                <a:gd name="T6" fmla="+- 0 2899 2896"/>
                <a:gd name="T7" fmla="*/ 2899 h 476"/>
                <a:gd name="T8" fmla="+- 0 8612 8610"/>
                <a:gd name="T9" fmla="*/ T8 w 14"/>
                <a:gd name="T10" fmla="+- 0 2904 2896"/>
                <a:gd name="T11" fmla="*/ 2904 h 476"/>
                <a:gd name="T12" fmla="+- 0 8611 8610"/>
                <a:gd name="T13" fmla="*/ T12 w 14"/>
                <a:gd name="T14" fmla="+- 0 2919 2896"/>
                <a:gd name="T15" fmla="*/ 2919 h 476"/>
                <a:gd name="T16" fmla="+- 0 8610 8610"/>
                <a:gd name="T17" fmla="*/ T16 w 14"/>
                <a:gd name="T18" fmla="+- 0 2957 2896"/>
                <a:gd name="T19" fmla="*/ 2957 h 476"/>
                <a:gd name="T20" fmla="+- 0 8610 8610"/>
                <a:gd name="T21" fmla="*/ T20 w 14"/>
                <a:gd name="T22" fmla="+- 0 3032 2896"/>
                <a:gd name="T23" fmla="*/ 3032 h 476"/>
                <a:gd name="T24" fmla="+- 0 8612 8610"/>
                <a:gd name="T25" fmla="*/ T24 w 14"/>
                <a:gd name="T26" fmla="+- 0 3134 2896"/>
                <a:gd name="T27" fmla="*/ 3134 h 476"/>
                <a:gd name="T28" fmla="+- 0 8613 8610"/>
                <a:gd name="T29" fmla="*/ T28 w 14"/>
                <a:gd name="T30" fmla="+- 0 3236 2896"/>
                <a:gd name="T31" fmla="*/ 3236 h 476"/>
                <a:gd name="T32" fmla="+- 0 8615 8610"/>
                <a:gd name="T33" fmla="*/ T32 w 14"/>
                <a:gd name="T34" fmla="+- 0 3311 2896"/>
                <a:gd name="T35" fmla="*/ 3311 h 476"/>
                <a:gd name="T36" fmla="+- 0 8622 8610"/>
                <a:gd name="T37" fmla="*/ T36 w 14"/>
                <a:gd name="T38" fmla="+- 0 3367 2896"/>
                <a:gd name="T39" fmla="*/ 3367 h 476"/>
                <a:gd name="T40" fmla="+- 0 8623 8610"/>
                <a:gd name="T41" fmla="*/ T40 w 14"/>
                <a:gd name="T42" fmla="+- 0 3371 2896"/>
                <a:gd name="T43" fmla="*/ 3371 h 47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6">
                  <a:moveTo>
                    <a:pt x="5" y="0"/>
                  </a:moveTo>
                  <a:lnTo>
                    <a:pt x="4" y="3"/>
                  </a:lnTo>
                  <a:lnTo>
                    <a:pt x="2" y="8"/>
                  </a:lnTo>
                  <a:lnTo>
                    <a:pt x="1" y="23"/>
                  </a:lnTo>
                  <a:lnTo>
                    <a:pt x="0" y="61"/>
                  </a:lnTo>
                  <a:lnTo>
                    <a:pt x="0" y="136"/>
                  </a:lnTo>
                  <a:lnTo>
                    <a:pt x="2" y="238"/>
                  </a:lnTo>
                  <a:lnTo>
                    <a:pt x="3" y="340"/>
                  </a:lnTo>
                  <a:lnTo>
                    <a:pt x="5" y="415"/>
                  </a:lnTo>
                  <a:lnTo>
                    <a:pt x="12" y="471"/>
                  </a:lnTo>
                  <a:lnTo>
                    <a:pt x="13" y="475"/>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44" name="Picture 7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8518" y="2402"/>
              <a:ext cx="105" cy="5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03" name="Freeform 73"/>
            <p:cNvSpPr>
              <a:spLocks/>
            </p:cNvSpPr>
            <p:nvPr/>
          </p:nvSpPr>
          <p:spPr bwMode="auto">
            <a:xfrm>
              <a:off x="8520" y="2404"/>
              <a:ext cx="14" cy="479"/>
            </a:xfrm>
            <a:custGeom>
              <a:avLst/>
              <a:gdLst>
                <a:gd name="T0" fmla="+- 0 8525 8520"/>
                <a:gd name="T1" fmla="*/ T0 w 14"/>
                <a:gd name="T2" fmla="+- 0 2405 2405"/>
                <a:gd name="T3" fmla="*/ 2405 h 479"/>
                <a:gd name="T4" fmla="+- 0 8526 8520"/>
                <a:gd name="T5" fmla="*/ T4 w 14"/>
                <a:gd name="T6" fmla="+- 0 2410 2405"/>
                <a:gd name="T7" fmla="*/ 2410 h 479"/>
                <a:gd name="T8" fmla="+- 0 8529 8520"/>
                <a:gd name="T9" fmla="*/ T8 w 14"/>
                <a:gd name="T10" fmla="+- 0 2415 2405"/>
                <a:gd name="T11" fmla="*/ 2415 h 479"/>
                <a:gd name="T12" fmla="+- 0 8532 8520"/>
                <a:gd name="T13" fmla="*/ T12 w 14"/>
                <a:gd name="T14" fmla="+- 0 2432 2405"/>
                <a:gd name="T15" fmla="*/ 2432 h 479"/>
                <a:gd name="T16" fmla="+- 0 8533 8520"/>
                <a:gd name="T17" fmla="*/ T16 w 14"/>
                <a:gd name="T18" fmla="+- 0 2470 2405"/>
                <a:gd name="T19" fmla="*/ 2470 h 479"/>
                <a:gd name="T20" fmla="+- 0 8533 8520"/>
                <a:gd name="T21" fmla="*/ T20 w 14"/>
                <a:gd name="T22" fmla="+- 0 2545 2405"/>
                <a:gd name="T23" fmla="*/ 2545 h 479"/>
                <a:gd name="T24" fmla="+- 0 8532 8520"/>
                <a:gd name="T25" fmla="*/ T24 w 14"/>
                <a:gd name="T26" fmla="+- 0 2648 2405"/>
                <a:gd name="T27" fmla="*/ 2648 h 479"/>
                <a:gd name="T28" fmla="+- 0 8530 8520"/>
                <a:gd name="T29" fmla="*/ T28 w 14"/>
                <a:gd name="T30" fmla="+- 0 2750 2405"/>
                <a:gd name="T31" fmla="*/ 2750 h 479"/>
                <a:gd name="T32" fmla="+- 0 8528 8520"/>
                <a:gd name="T33" fmla="*/ T32 w 14"/>
                <a:gd name="T34" fmla="+- 0 2822 2405"/>
                <a:gd name="T35" fmla="*/ 2822 h 479"/>
                <a:gd name="T36" fmla="+- 0 8528 8520"/>
                <a:gd name="T37" fmla="*/ T36 w 14"/>
                <a:gd name="T38" fmla="+- 0 2854 2405"/>
                <a:gd name="T39" fmla="*/ 2854 h 479"/>
                <a:gd name="T40" fmla="+- 0 8528 8520"/>
                <a:gd name="T41" fmla="*/ T40 w 14"/>
                <a:gd name="T42" fmla="+- 0 2860 2405"/>
                <a:gd name="T43" fmla="*/ 2860 h 479"/>
                <a:gd name="T44" fmla="+- 0 8528 8520"/>
                <a:gd name="T45" fmla="*/ T44 w 14"/>
                <a:gd name="T46" fmla="+- 0 2856 2405"/>
                <a:gd name="T47" fmla="*/ 2856 h 479"/>
                <a:gd name="T48" fmla="+- 0 8527 8520"/>
                <a:gd name="T49" fmla="*/ T48 w 14"/>
                <a:gd name="T50" fmla="+- 0 2857 2405"/>
                <a:gd name="T51" fmla="*/ 2857 h 479"/>
                <a:gd name="T52" fmla="+- 0 8525 8520"/>
                <a:gd name="T53" fmla="*/ T52 w 14"/>
                <a:gd name="T54" fmla="+- 0 2867 2405"/>
                <a:gd name="T55" fmla="*/ 2867 h 479"/>
                <a:gd name="T56" fmla="+- 0 8521 8520"/>
                <a:gd name="T57" fmla="*/ T56 w 14"/>
                <a:gd name="T58" fmla="+- 0 2879 2405"/>
                <a:gd name="T59" fmla="*/ 2879 h 479"/>
                <a:gd name="T60" fmla="+- 0 8520 8520"/>
                <a:gd name="T61" fmla="*/ T60 w 14"/>
                <a:gd name="T62" fmla="+- 0 2884 2405"/>
                <a:gd name="T63" fmla="*/ 2884 h 4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79">
                  <a:moveTo>
                    <a:pt x="5" y="0"/>
                  </a:moveTo>
                  <a:lnTo>
                    <a:pt x="6" y="5"/>
                  </a:lnTo>
                  <a:lnTo>
                    <a:pt x="9" y="10"/>
                  </a:lnTo>
                  <a:lnTo>
                    <a:pt x="12" y="27"/>
                  </a:lnTo>
                  <a:lnTo>
                    <a:pt x="13" y="65"/>
                  </a:lnTo>
                  <a:lnTo>
                    <a:pt x="13" y="140"/>
                  </a:lnTo>
                  <a:lnTo>
                    <a:pt x="12" y="243"/>
                  </a:lnTo>
                  <a:lnTo>
                    <a:pt x="10" y="345"/>
                  </a:lnTo>
                  <a:lnTo>
                    <a:pt x="8" y="417"/>
                  </a:lnTo>
                  <a:lnTo>
                    <a:pt x="8" y="449"/>
                  </a:lnTo>
                  <a:lnTo>
                    <a:pt x="8" y="455"/>
                  </a:lnTo>
                  <a:lnTo>
                    <a:pt x="8" y="451"/>
                  </a:lnTo>
                  <a:lnTo>
                    <a:pt x="7" y="452"/>
                  </a:lnTo>
                  <a:lnTo>
                    <a:pt x="5" y="462"/>
                  </a:lnTo>
                  <a:lnTo>
                    <a:pt x="1" y="474"/>
                  </a:lnTo>
                  <a:lnTo>
                    <a:pt x="0" y="479"/>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8" name="Freeform 74"/>
            <p:cNvSpPr>
              <a:spLocks/>
            </p:cNvSpPr>
            <p:nvPr/>
          </p:nvSpPr>
          <p:spPr bwMode="auto">
            <a:xfrm>
              <a:off x="8610" y="2408"/>
              <a:ext cx="14" cy="476"/>
            </a:xfrm>
            <a:custGeom>
              <a:avLst/>
              <a:gdLst>
                <a:gd name="T0" fmla="+- 0 8615 8610"/>
                <a:gd name="T1" fmla="*/ T0 w 14"/>
                <a:gd name="T2" fmla="+- 0 2408 2408"/>
                <a:gd name="T3" fmla="*/ 2408 h 476"/>
                <a:gd name="T4" fmla="+- 0 8614 8610"/>
                <a:gd name="T5" fmla="*/ T4 w 14"/>
                <a:gd name="T6" fmla="+- 0 2412 2408"/>
                <a:gd name="T7" fmla="*/ 2412 h 476"/>
                <a:gd name="T8" fmla="+- 0 8612 8610"/>
                <a:gd name="T9" fmla="*/ T8 w 14"/>
                <a:gd name="T10" fmla="+- 0 2417 2408"/>
                <a:gd name="T11" fmla="*/ 2417 h 476"/>
                <a:gd name="T12" fmla="+- 0 8611 8610"/>
                <a:gd name="T13" fmla="*/ T12 w 14"/>
                <a:gd name="T14" fmla="+- 0 2432 2408"/>
                <a:gd name="T15" fmla="*/ 2432 h 476"/>
                <a:gd name="T16" fmla="+- 0 8610 8610"/>
                <a:gd name="T17" fmla="*/ T16 w 14"/>
                <a:gd name="T18" fmla="+- 0 2470 2408"/>
                <a:gd name="T19" fmla="*/ 2470 h 476"/>
                <a:gd name="T20" fmla="+- 0 8610 8610"/>
                <a:gd name="T21" fmla="*/ T20 w 14"/>
                <a:gd name="T22" fmla="+- 0 2544 2408"/>
                <a:gd name="T23" fmla="*/ 2544 h 476"/>
                <a:gd name="T24" fmla="+- 0 8612 8610"/>
                <a:gd name="T25" fmla="*/ T24 w 14"/>
                <a:gd name="T26" fmla="+- 0 2646 2408"/>
                <a:gd name="T27" fmla="*/ 2646 h 476"/>
                <a:gd name="T28" fmla="+- 0 8613 8610"/>
                <a:gd name="T29" fmla="*/ T28 w 14"/>
                <a:gd name="T30" fmla="+- 0 2748 2408"/>
                <a:gd name="T31" fmla="*/ 2748 h 476"/>
                <a:gd name="T32" fmla="+- 0 8615 8610"/>
                <a:gd name="T33" fmla="*/ T32 w 14"/>
                <a:gd name="T34" fmla="+- 0 2822 2408"/>
                <a:gd name="T35" fmla="*/ 2822 h 476"/>
                <a:gd name="T36" fmla="+- 0 8622 8610"/>
                <a:gd name="T37" fmla="*/ T36 w 14"/>
                <a:gd name="T38" fmla="+- 0 2880 2408"/>
                <a:gd name="T39" fmla="*/ 2880 h 476"/>
                <a:gd name="T40" fmla="+- 0 8623 8610"/>
                <a:gd name="T41" fmla="*/ T40 w 14"/>
                <a:gd name="T42" fmla="+- 0 2884 2408"/>
                <a:gd name="T43" fmla="*/ 2884 h 47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6">
                  <a:moveTo>
                    <a:pt x="5" y="0"/>
                  </a:moveTo>
                  <a:lnTo>
                    <a:pt x="4" y="4"/>
                  </a:lnTo>
                  <a:lnTo>
                    <a:pt x="2" y="9"/>
                  </a:lnTo>
                  <a:lnTo>
                    <a:pt x="1" y="24"/>
                  </a:lnTo>
                  <a:lnTo>
                    <a:pt x="0" y="62"/>
                  </a:lnTo>
                  <a:lnTo>
                    <a:pt x="0" y="136"/>
                  </a:lnTo>
                  <a:lnTo>
                    <a:pt x="2" y="238"/>
                  </a:lnTo>
                  <a:lnTo>
                    <a:pt x="3" y="340"/>
                  </a:lnTo>
                  <a:lnTo>
                    <a:pt x="5" y="414"/>
                  </a:lnTo>
                  <a:lnTo>
                    <a:pt x="12" y="472"/>
                  </a:lnTo>
                  <a:lnTo>
                    <a:pt x="13" y="476"/>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9" name="Freeform 75"/>
            <p:cNvSpPr>
              <a:spLocks/>
            </p:cNvSpPr>
            <p:nvPr/>
          </p:nvSpPr>
          <p:spPr bwMode="auto">
            <a:xfrm>
              <a:off x="8526" y="2403"/>
              <a:ext cx="95" cy="15"/>
            </a:xfrm>
            <a:custGeom>
              <a:avLst/>
              <a:gdLst>
                <a:gd name="T0" fmla="+- 0 8526 8526"/>
                <a:gd name="T1" fmla="*/ T0 w 95"/>
                <a:gd name="T2" fmla="+- 0 2404 2404"/>
                <a:gd name="T3" fmla="*/ 2404 h 15"/>
                <a:gd name="T4" fmla="+- 0 8537 8526"/>
                <a:gd name="T5" fmla="*/ T4 w 95"/>
                <a:gd name="T6" fmla="+- 0 2409 2404"/>
                <a:gd name="T7" fmla="*/ 2409 h 15"/>
                <a:gd name="T8" fmla="+- 0 8548 8526"/>
                <a:gd name="T9" fmla="*/ T8 w 95"/>
                <a:gd name="T10" fmla="+- 0 2414 2404"/>
                <a:gd name="T11" fmla="*/ 2414 h 15"/>
                <a:gd name="T12" fmla="+- 0 8559 8526"/>
                <a:gd name="T13" fmla="*/ T12 w 95"/>
                <a:gd name="T14" fmla="+- 0 2417 2404"/>
                <a:gd name="T15" fmla="*/ 2417 h 15"/>
                <a:gd name="T16" fmla="+- 0 8572 8526"/>
                <a:gd name="T17" fmla="*/ T16 w 95"/>
                <a:gd name="T18" fmla="+- 0 2418 2404"/>
                <a:gd name="T19" fmla="*/ 2418 h 15"/>
                <a:gd name="T20" fmla="+- 0 8584 8526"/>
                <a:gd name="T21" fmla="*/ T20 w 95"/>
                <a:gd name="T22" fmla="+- 0 2417 2404"/>
                <a:gd name="T23" fmla="*/ 2417 h 15"/>
                <a:gd name="T24" fmla="+- 0 8596 8526"/>
                <a:gd name="T25" fmla="*/ T24 w 95"/>
                <a:gd name="T26" fmla="+- 0 2415 2404"/>
                <a:gd name="T27" fmla="*/ 2415 h 15"/>
                <a:gd name="T28" fmla="+- 0 8608 8526"/>
                <a:gd name="T29" fmla="*/ T28 w 95"/>
                <a:gd name="T30" fmla="+- 0 2410 2404"/>
                <a:gd name="T31" fmla="*/ 2410 h 15"/>
                <a:gd name="T32" fmla="+- 0 8621 8526"/>
                <a:gd name="T33" fmla="*/ T32 w 95"/>
                <a:gd name="T34" fmla="+- 0 2405 2404"/>
                <a:gd name="T35" fmla="*/ 2405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5" h="15">
                  <a:moveTo>
                    <a:pt x="0" y="0"/>
                  </a:moveTo>
                  <a:lnTo>
                    <a:pt x="11" y="5"/>
                  </a:lnTo>
                  <a:lnTo>
                    <a:pt x="22" y="10"/>
                  </a:lnTo>
                  <a:lnTo>
                    <a:pt x="33" y="13"/>
                  </a:lnTo>
                  <a:lnTo>
                    <a:pt x="46" y="14"/>
                  </a:lnTo>
                  <a:lnTo>
                    <a:pt x="58" y="13"/>
                  </a:lnTo>
                  <a:lnTo>
                    <a:pt x="70" y="11"/>
                  </a:lnTo>
                  <a:lnTo>
                    <a:pt x="82" y="6"/>
                  </a:lnTo>
                  <a:lnTo>
                    <a:pt x="95" y="1"/>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0" name="Freeform 76"/>
            <p:cNvSpPr>
              <a:spLocks/>
            </p:cNvSpPr>
            <p:nvPr/>
          </p:nvSpPr>
          <p:spPr bwMode="auto">
            <a:xfrm>
              <a:off x="8524" y="2886"/>
              <a:ext cx="95" cy="15"/>
            </a:xfrm>
            <a:custGeom>
              <a:avLst/>
              <a:gdLst>
                <a:gd name="T0" fmla="+- 0 8525 8525"/>
                <a:gd name="T1" fmla="*/ T0 w 95"/>
                <a:gd name="T2" fmla="+- 0 2886 2886"/>
                <a:gd name="T3" fmla="*/ 2886 h 15"/>
                <a:gd name="T4" fmla="+- 0 8536 8525"/>
                <a:gd name="T5" fmla="*/ T4 w 95"/>
                <a:gd name="T6" fmla="+- 0 2891 2886"/>
                <a:gd name="T7" fmla="*/ 2891 h 15"/>
                <a:gd name="T8" fmla="+- 0 8547 8525"/>
                <a:gd name="T9" fmla="*/ T8 w 95"/>
                <a:gd name="T10" fmla="+- 0 2895 2886"/>
                <a:gd name="T11" fmla="*/ 2895 h 15"/>
                <a:gd name="T12" fmla="+- 0 8559 8525"/>
                <a:gd name="T13" fmla="*/ T12 w 95"/>
                <a:gd name="T14" fmla="+- 0 2899 2886"/>
                <a:gd name="T15" fmla="*/ 2899 h 15"/>
                <a:gd name="T16" fmla="+- 0 8570 8525"/>
                <a:gd name="T17" fmla="*/ T16 w 95"/>
                <a:gd name="T18" fmla="+- 0 2900 2886"/>
                <a:gd name="T19" fmla="*/ 2900 h 15"/>
                <a:gd name="T20" fmla="+- 0 8582 8525"/>
                <a:gd name="T21" fmla="*/ T20 w 95"/>
                <a:gd name="T22" fmla="+- 0 2899 2886"/>
                <a:gd name="T23" fmla="*/ 2899 h 15"/>
                <a:gd name="T24" fmla="+- 0 8595 8525"/>
                <a:gd name="T25" fmla="*/ T24 w 95"/>
                <a:gd name="T26" fmla="+- 0 2896 2886"/>
                <a:gd name="T27" fmla="*/ 2896 h 15"/>
                <a:gd name="T28" fmla="+- 0 8607 8525"/>
                <a:gd name="T29" fmla="*/ T28 w 95"/>
                <a:gd name="T30" fmla="+- 0 2892 2886"/>
                <a:gd name="T31" fmla="*/ 2892 h 15"/>
                <a:gd name="T32" fmla="+- 0 8620 8525"/>
                <a:gd name="T33" fmla="*/ T32 w 95"/>
                <a:gd name="T34" fmla="+- 0 2887 2886"/>
                <a:gd name="T35" fmla="*/ 2887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5" h="15">
                  <a:moveTo>
                    <a:pt x="0" y="0"/>
                  </a:moveTo>
                  <a:lnTo>
                    <a:pt x="11" y="5"/>
                  </a:lnTo>
                  <a:lnTo>
                    <a:pt x="22" y="9"/>
                  </a:lnTo>
                  <a:lnTo>
                    <a:pt x="34" y="13"/>
                  </a:lnTo>
                  <a:lnTo>
                    <a:pt x="45" y="14"/>
                  </a:lnTo>
                  <a:lnTo>
                    <a:pt x="57" y="13"/>
                  </a:lnTo>
                  <a:lnTo>
                    <a:pt x="70" y="10"/>
                  </a:lnTo>
                  <a:lnTo>
                    <a:pt x="82" y="6"/>
                  </a:lnTo>
                  <a:lnTo>
                    <a:pt x="95" y="1"/>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49" name="Picture 77"/>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8518" y="3370"/>
              <a:ext cx="104" cy="5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42" name="Freeform 78"/>
            <p:cNvSpPr>
              <a:spLocks/>
            </p:cNvSpPr>
            <p:nvPr/>
          </p:nvSpPr>
          <p:spPr bwMode="auto">
            <a:xfrm>
              <a:off x="8520" y="3380"/>
              <a:ext cx="14" cy="479"/>
            </a:xfrm>
            <a:custGeom>
              <a:avLst/>
              <a:gdLst>
                <a:gd name="T0" fmla="+- 0 8525 8520"/>
                <a:gd name="T1" fmla="*/ T0 w 14"/>
                <a:gd name="T2" fmla="+- 0 3380 3380"/>
                <a:gd name="T3" fmla="*/ 3380 h 479"/>
                <a:gd name="T4" fmla="+- 0 8526 8520"/>
                <a:gd name="T5" fmla="*/ T4 w 14"/>
                <a:gd name="T6" fmla="+- 0 3385 3380"/>
                <a:gd name="T7" fmla="*/ 3385 h 479"/>
                <a:gd name="T8" fmla="+- 0 8529 8520"/>
                <a:gd name="T9" fmla="*/ T8 w 14"/>
                <a:gd name="T10" fmla="+- 0 3390 3380"/>
                <a:gd name="T11" fmla="*/ 3390 h 479"/>
                <a:gd name="T12" fmla="+- 0 8532 8520"/>
                <a:gd name="T13" fmla="*/ T12 w 14"/>
                <a:gd name="T14" fmla="+- 0 3407 3380"/>
                <a:gd name="T15" fmla="*/ 3407 h 479"/>
                <a:gd name="T16" fmla="+- 0 8533 8520"/>
                <a:gd name="T17" fmla="*/ T16 w 14"/>
                <a:gd name="T18" fmla="+- 0 3445 3380"/>
                <a:gd name="T19" fmla="*/ 3445 h 479"/>
                <a:gd name="T20" fmla="+- 0 8533 8520"/>
                <a:gd name="T21" fmla="*/ T20 w 14"/>
                <a:gd name="T22" fmla="+- 0 3520 3380"/>
                <a:gd name="T23" fmla="*/ 3520 h 479"/>
                <a:gd name="T24" fmla="+- 0 8532 8520"/>
                <a:gd name="T25" fmla="*/ T24 w 14"/>
                <a:gd name="T26" fmla="+- 0 3623 3380"/>
                <a:gd name="T27" fmla="*/ 3623 h 479"/>
                <a:gd name="T28" fmla="+- 0 8530 8520"/>
                <a:gd name="T29" fmla="*/ T28 w 14"/>
                <a:gd name="T30" fmla="+- 0 3725 3380"/>
                <a:gd name="T31" fmla="*/ 3725 h 479"/>
                <a:gd name="T32" fmla="+- 0 8528 8520"/>
                <a:gd name="T33" fmla="*/ T32 w 14"/>
                <a:gd name="T34" fmla="+- 0 3798 3380"/>
                <a:gd name="T35" fmla="*/ 3798 h 479"/>
                <a:gd name="T36" fmla="+- 0 8528 8520"/>
                <a:gd name="T37" fmla="*/ T36 w 14"/>
                <a:gd name="T38" fmla="+- 0 3829 3380"/>
                <a:gd name="T39" fmla="*/ 3829 h 479"/>
                <a:gd name="T40" fmla="+- 0 8528 8520"/>
                <a:gd name="T41" fmla="*/ T40 w 14"/>
                <a:gd name="T42" fmla="+- 0 3835 3380"/>
                <a:gd name="T43" fmla="*/ 3835 h 479"/>
                <a:gd name="T44" fmla="+- 0 8528 8520"/>
                <a:gd name="T45" fmla="*/ T44 w 14"/>
                <a:gd name="T46" fmla="+- 0 3831 3380"/>
                <a:gd name="T47" fmla="*/ 3831 h 479"/>
                <a:gd name="T48" fmla="+- 0 8527 8520"/>
                <a:gd name="T49" fmla="*/ T48 w 14"/>
                <a:gd name="T50" fmla="+- 0 3832 3380"/>
                <a:gd name="T51" fmla="*/ 3832 h 479"/>
                <a:gd name="T52" fmla="+- 0 8525 8520"/>
                <a:gd name="T53" fmla="*/ T52 w 14"/>
                <a:gd name="T54" fmla="+- 0 3842 3380"/>
                <a:gd name="T55" fmla="*/ 3842 h 479"/>
                <a:gd name="T56" fmla="+- 0 8521 8520"/>
                <a:gd name="T57" fmla="*/ T56 w 14"/>
                <a:gd name="T58" fmla="+- 0 3853 3380"/>
                <a:gd name="T59" fmla="*/ 3853 h 479"/>
                <a:gd name="T60" fmla="+- 0 8520 8520"/>
                <a:gd name="T61" fmla="*/ T60 w 14"/>
                <a:gd name="T62" fmla="+- 0 3859 3380"/>
                <a:gd name="T63" fmla="*/ 3859 h 4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79">
                  <a:moveTo>
                    <a:pt x="5" y="0"/>
                  </a:moveTo>
                  <a:lnTo>
                    <a:pt x="6" y="5"/>
                  </a:lnTo>
                  <a:lnTo>
                    <a:pt x="9" y="10"/>
                  </a:lnTo>
                  <a:lnTo>
                    <a:pt x="12" y="27"/>
                  </a:lnTo>
                  <a:lnTo>
                    <a:pt x="13" y="65"/>
                  </a:lnTo>
                  <a:lnTo>
                    <a:pt x="13" y="140"/>
                  </a:lnTo>
                  <a:lnTo>
                    <a:pt x="12" y="243"/>
                  </a:lnTo>
                  <a:lnTo>
                    <a:pt x="10" y="345"/>
                  </a:lnTo>
                  <a:lnTo>
                    <a:pt x="8" y="418"/>
                  </a:lnTo>
                  <a:lnTo>
                    <a:pt x="8" y="449"/>
                  </a:lnTo>
                  <a:lnTo>
                    <a:pt x="8" y="455"/>
                  </a:lnTo>
                  <a:lnTo>
                    <a:pt x="8" y="451"/>
                  </a:lnTo>
                  <a:lnTo>
                    <a:pt x="7" y="452"/>
                  </a:lnTo>
                  <a:lnTo>
                    <a:pt x="5" y="462"/>
                  </a:lnTo>
                  <a:lnTo>
                    <a:pt x="1" y="473"/>
                  </a:lnTo>
                  <a:lnTo>
                    <a:pt x="0" y="479"/>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3" name="Freeform 79"/>
            <p:cNvSpPr>
              <a:spLocks/>
            </p:cNvSpPr>
            <p:nvPr/>
          </p:nvSpPr>
          <p:spPr bwMode="auto">
            <a:xfrm>
              <a:off x="8610" y="3382"/>
              <a:ext cx="14" cy="477"/>
            </a:xfrm>
            <a:custGeom>
              <a:avLst/>
              <a:gdLst>
                <a:gd name="T0" fmla="+- 0 8615 8610"/>
                <a:gd name="T1" fmla="*/ T0 w 14"/>
                <a:gd name="T2" fmla="+- 0 3383 3383"/>
                <a:gd name="T3" fmla="*/ 3383 h 477"/>
                <a:gd name="T4" fmla="+- 0 8614 8610"/>
                <a:gd name="T5" fmla="*/ T4 w 14"/>
                <a:gd name="T6" fmla="+- 0 3387 3383"/>
                <a:gd name="T7" fmla="*/ 3387 h 477"/>
                <a:gd name="T8" fmla="+- 0 8612 8610"/>
                <a:gd name="T9" fmla="*/ T8 w 14"/>
                <a:gd name="T10" fmla="+- 0 3392 3383"/>
                <a:gd name="T11" fmla="*/ 3392 h 477"/>
                <a:gd name="T12" fmla="+- 0 8611 8610"/>
                <a:gd name="T13" fmla="*/ T12 w 14"/>
                <a:gd name="T14" fmla="+- 0 3407 3383"/>
                <a:gd name="T15" fmla="*/ 3407 h 477"/>
                <a:gd name="T16" fmla="+- 0 8610 8610"/>
                <a:gd name="T17" fmla="*/ T16 w 14"/>
                <a:gd name="T18" fmla="+- 0 3445 3383"/>
                <a:gd name="T19" fmla="*/ 3445 h 477"/>
                <a:gd name="T20" fmla="+- 0 8610 8610"/>
                <a:gd name="T21" fmla="*/ T20 w 14"/>
                <a:gd name="T22" fmla="+- 0 3520 3383"/>
                <a:gd name="T23" fmla="*/ 3520 h 477"/>
                <a:gd name="T24" fmla="+- 0 8612 8610"/>
                <a:gd name="T25" fmla="*/ T24 w 14"/>
                <a:gd name="T26" fmla="+- 0 3622 3383"/>
                <a:gd name="T27" fmla="*/ 3622 h 477"/>
                <a:gd name="T28" fmla="+- 0 8613 8610"/>
                <a:gd name="T29" fmla="*/ T28 w 14"/>
                <a:gd name="T30" fmla="+- 0 3724 3383"/>
                <a:gd name="T31" fmla="*/ 3724 h 477"/>
                <a:gd name="T32" fmla="+- 0 8615 8610"/>
                <a:gd name="T33" fmla="*/ T32 w 14"/>
                <a:gd name="T34" fmla="+- 0 3798 3383"/>
                <a:gd name="T35" fmla="*/ 3798 h 477"/>
                <a:gd name="T36" fmla="+- 0 8622 8610"/>
                <a:gd name="T37" fmla="*/ T36 w 14"/>
                <a:gd name="T38" fmla="+- 0 3855 3383"/>
                <a:gd name="T39" fmla="*/ 3855 h 477"/>
                <a:gd name="T40" fmla="+- 0 8623 8610"/>
                <a:gd name="T41" fmla="*/ T40 w 14"/>
                <a:gd name="T42" fmla="+- 0 3859 3383"/>
                <a:gd name="T43" fmla="*/ 3859 h 4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7">
                  <a:moveTo>
                    <a:pt x="5" y="0"/>
                  </a:moveTo>
                  <a:lnTo>
                    <a:pt x="4" y="4"/>
                  </a:lnTo>
                  <a:lnTo>
                    <a:pt x="2" y="9"/>
                  </a:lnTo>
                  <a:lnTo>
                    <a:pt x="1" y="24"/>
                  </a:lnTo>
                  <a:lnTo>
                    <a:pt x="0" y="62"/>
                  </a:lnTo>
                  <a:lnTo>
                    <a:pt x="0" y="137"/>
                  </a:lnTo>
                  <a:lnTo>
                    <a:pt x="2" y="239"/>
                  </a:lnTo>
                  <a:lnTo>
                    <a:pt x="3" y="341"/>
                  </a:lnTo>
                  <a:lnTo>
                    <a:pt x="5" y="415"/>
                  </a:lnTo>
                  <a:lnTo>
                    <a:pt x="12" y="472"/>
                  </a:lnTo>
                  <a:lnTo>
                    <a:pt x="13" y="476"/>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5" name="Freeform 80"/>
            <p:cNvSpPr>
              <a:spLocks/>
            </p:cNvSpPr>
            <p:nvPr/>
          </p:nvSpPr>
          <p:spPr bwMode="auto">
            <a:xfrm>
              <a:off x="8526" y="3379"/>
              <a:ext cx="95" cy="15"/>
            </a:xfrm>
            <a:custGeom>
              <a:avLst/>
              <a:gdLst>
                <a:gd name="T0" fmla="+- 0 8526 8526"/>
                <a:gd name="T1" fmla="*/ T0 w 95"/>
                <a:gd name="T2" fmla="+- 0 3379 3379"/>
                <a:gd name="T3" fmla="*/ 3379 h 15"/>
                <a:gd name="T4" fmla="+- 0 8537 8526"/>
                <a:gd name="T5" fmla="*/ T4 w 95"/>
                <a:gd name="T6" fmla="+- 0 3384 3379"/>
                <a:gd name="T7" fmla="*/ 3384 h 15"/>
                <a:gd name="T8" fmla="+- 0 8548 8526"/>
                <a:gd name="T9" fmla="*/ T8 w 95"/>
                <a:gd name="T10" fmla="+- 0 3388 3379"/>
                <a:gd name="T11" fmla="*/ 3388 h 15"/>
                <a:gd name="T12" fmla="+- 0 8559 8526"/>
                <a:gd name="T13" fmla="*/ T12 w 95"/>
                <a:gd name="T14" fmla="+- 0 3392 3379"/>
                <a:gd name="T15" fmla="*/ 3392 h 15"/>
                <a:gd name="T16" fmla="+- 0 8572 8526"/>
                <a:gd name="T17" fmla="*/ T16 w 95"/>
                <a:gd name="T18" fmla="+- 0 3394 3379"/>
                <a:gd name="T19" fmla="*/ 3394 h 15"/>
                <a:gd name="T20" fmla="+- 0 8584 8526"/>
                <a:gd name="T21" fmla="*/ T20 w 95"/>
                <a:gd name="T22" fmla="+- 0 3392 3379"/>
                <a:gd name="T23" fmla="*/ 3392 h 15"/>
                <a:gd name="T24" fmla="+- 0 8596 8526"/>
                <a:gd name="T25" fmla="*/ T24 w 95"/>
                <a:gd name="T26" fmla="+- 0 3389 3379"/>
                <a:gd name="T27" fmla="*/ 3389 h 15"/>
                <a:gd name="T28" fmla="+- 0 8608 8526"/>
                <a:gd name="T29" fmla="*/ T28 w 95"/>
                <a:gd name="T30" fmla="+- 0 3385 3379"/>
                <a:gd name="T31" fmla="*/ 3385 h 15"/>
                <a:gd name="T32" fmla="+- 0 8621 8526"/>
                <a:gd name="T33" fmla="*/ T32 w 95"/>
                <a:gd name="T34" fmla="+- 0 3380 3379"/>
                <a:gd name="T35" fmla="*/ 3380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5" h="15">
                  <a:moveTo>
                    <a:pt x="0" y="0"/>
                  </a:moveTo>
                  <a:lnTo>
                    <a:pt x="11" y="5"/>
                  </a:lnTo>
                  <a:lnTo>
                    <a:pt x="22" y="9"/>
                  </a:lnTo>
                  <a:lnTo>
                    <a:pt x="33" y="13"/>
                  </a:lnTo>
                  <a:lnTo>
                    <a:pt x="46" y="15"/>
                  </a:lnTo>
                  <a:lnTo>
                    <a:pt x="58" y="13"/>
                  </a:lnTo>
                  <a:lnTo>
                    <a:pt x="70" y="10"/>
                  </a:lnTo>
                  <a:lnTo>
                    <a:pt x="82" y="6"/>
                  </a:lnTo>
                  <a:lnTo>
                    <a:pt x="95" y="1"/>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6" name="Freeform 81"/>
            <p:cNvSpPr>
              <a:spLocks/>
            </p:cNvSpPr>
            <p:nvPr/>
          </p:nvSpPr>
          <p:spPr bwMode="auto">
            <a:xfrm>
              <a:off x="8524" y="3860"/>
              <a:ext cx="95" cy="15"/>
            </a:xfrm>
            <a:custGeom>
              <a:avLst/>
              <a:gdLst>
                <a:gd name="T0" fmla="+- 0 8525 8525"/>
                <a:gd name="T1" fmla="*/ T0 w 95"/>
                <a:gd name="T2" fmla="+- 0 3860 3860"/>
                <a:gd name="T3" fmla="*/ 3860 h 15"/>
                <a:gd name="T4" fmla="+- 0 8536 8525"/>
                <a:gd name="T5" fmla="*/ T4 w 95"/>
                <a:gd name="T6" fmla="+- 0 3866 3860"/>
                <a:gd name="T7" fmla="*/ 3866 h 15"/>
                <a:gd name="T8" fmla="+- 0 8547 8525"/>
                <a:gd name="T9" fmla="*/ T8 w 95"/>
                <a:gd name="T10" fmla="+- 0 3870 3860"/>
                <a:gd name="T11" fmla="*/ 3870 h 15"/>
                <a:gd name="T12" fmla="+- 0 8559 8525"/>
                <a:gd name="T13" fmla="*/ T12 w 95"/>
                <a:gd name="T14" fmla="+- 0 3874 3860"/>
                <a:gd name="T15" fmla="*/ 3874 h 15"/>
                <a:gd name="T16" fmla="+- 0 8570 8525"/>
                <a:gd name="T17" fmla="*/ T16 w 95"/>
                <a:gd name="T18" fmla="+- 0 3875 3860"/>
                <a:gd name="T19" fmla="*/ 3875 h 15"/>
                <a:gd name="T20" fmla="+- 0 8582 8525"/>
                <a:gd name="T21" fmla="*/ T20 w 95"/>
                <a:gd name="T22" fmla="+- 0 3874 3860"/>
                <a:gd name="T23" fmla="*/ 3874 h 15"/>
                <a:gd name="T24" fmla="+- 0 8595 8525"/>
                <a:gd name="T25" fmla="*/ T24 w 95"/>
                <a:gd name="T26" fmla="+- 0 3870 3860"/>
                <a:gd name="T27" fmla="*/ 3870 h 15"/>
                <a:gd name="T28" fmla="+- 0 8607 8525"/>
                <a:gd name="T29" fmla="*/ T28 w 95"/>
                <a:gd name="T30" fmla="+- 0 3866 3860"/>
                <a:gd name="T31" fmla="*/ 3866 h 15"/>
                <a:gd name="T32" fmla="+- 0 8620 8525"/>
                <a:gd name="T33" fmla="*/ T32 w 95"/>
                <a:gd name="T34" fmla="+- 0 3862 3860"/>
                <a:gd name="T35" fmla="*/ 3862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5" h="15">
                  <a:moveTo>
                    <a:pt x="0" y="0"/>
                  </a:moveTo>
                  <a:lnTo>
                    <a:pt x="11" y="6"/>
                  </a:lnTo>
                  <a:lnTo>
                    <a:pt x="22" y="10"/>
                  </a:lnTo>
                  <a:lnTo>
                    <a:pt x="34" y="14"/>
                  </a:lnTo>
                  <a:lnTo>
                    <a:pt x="45" y="15"/>
                  </a:lnTo>
                  <a:lnTo>
                    <a:pt x="57" y="14"/>
                  </a:lnTo>
                  <a:lnTo>
                    <a:pt x="70" y="10"/>
                  </a:lnTo>
                  <a:lnTo>
                    <a:pt x="82" y="6"/>
                  </a:lnTo>
                  <a:lnTo>
                    <a:pt x="95" y="2"/>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54" name="Picture 8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9690" y="2900"/>
              <a:ext cx="102" cy="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47" name="Freeform 83"/>
            <p:cNvSpPr>
              <a:spLocks/>
            </p:cNvSpPr>
            <p:nvPr/>
          </p:nvSpPr>
          <p:spPr bwMode="auto">
            <a:xfrm>
              <a:off x="9691" y="2902"/>
              <a:ext cx="14" cy="479"/>
            </a:xfrm>
            <a:custGeom>
              <a:avLst/>
              <a:gdLst>
                <a:gd name="T0" fmla="+- 0 9696 9691"/>
                <a:gd name="T1" fmla="*/ T0 w 14"/>
                <a:gd name="T2" fmla="+- 0 2903 2903"/>
                <a:gd name="T3" fmla="*/ 2903 h 479"/>
                <a:gd name="T4" fmla="+- 0 9698 9691"/>
                <a:gd name="T5" fmla="*/ T4 w 14"/>
                <a:gd name="T6" fmla="+- 0 2908 2903"/>
                <a:gd name="T7" fmla="*/ 2908 h 479"/>
                <a:gd name="T8" fmla="+- 0 9700 9691"/>
                <a:gd name="T9" fmla="*/ T8 w 14"/>
                <a:gd name="T10" fmla="+- 0 2913 2903"/>
                <a:gd name="T11" fmla="*/ 2913 h 479"/>
                <a:gd name="T12" fmla="+- 0 9703 9691"/>
                <a:gd name="T13" fmla="*/ T12 w 14"/>
                <a:gd name="T14" fmla="+- 0 2930 2903"/>
                <a:gd name="T15" fmla="*/ 2930 h 479"/>
                <a:gd name="T16" fmla="+- 0 9704 9691"/>
                <a:gd name="T17" fmla="*/ T16 w 14"/>
                <a:gd name="T18" fmla="+- 0 2968 2903"/>
                <a:gd name="T19" fmla="*/ 2968 h 479"/>
                <a:gd name="T20" fmla="+- 0 9704 9691"/>
                <a:gd name="T21" fmla="*/ T20 w 14"/>
                <a:gd name="T22" fmla="+- 0 3043 2903"/>
                <a:gd name="T23" fmla="*/ 3043 h 479"/>
                <a:gd name="T24" fmla="+- 0 9703 9691"/>
                <a:gd name="T25" fmla="*/ T24 w 14"/>
                <a:gd name="T26" fmla="+- 0 3146 2903"/>
                <a:gd name="T27" fmla="*/ 3146 h 479"/>
                <a:gd name="T28" fmla="+- 0 9701 9691"/>
                <a:gd name="T29" fmla="*/ T28 w 14"/>
                <a:gd name="T30" fmla="+- 0 3248 2903"/>
                <a:gd name="T31" fmla="*/ 3248 h 479"/>
                <a:gd name="T32" fmla="+- 0 9700 9691"/>
                <a:gd name="T33" fmla="*/ T32 w 14"/>
                <a:gd name="T34" fmla="+- 0 3320 2903"/>
                <a:gd name="T35" fmla="*/ 3320 h 479"/>
                <a:gd name="T36" fmla="+- 0 9699 9691"/>
                <a:gd name="T37" fmla="*/ T36 w 14"/>
                <a:gd name="T38" fmla="+- 0 3352 2903"/>
                <a:gd name="T39" fmla="*/ 3352 h 479"/>
                <a:gd name="T40" fmla="+- 0 9699 9691"/>
                <a:gd name="T41" fmla="*/ T40 w 14"/>
                <a:gd name="T42" fmla="+- 0 3358 2903"/>
                <a:gd name="T43" fmla="*/ 3358 h 479"/>
                <a:gd name="T44" fmla="+- 0 9698 9691"/>
                <a:gd name="T45" fmla="*/ T44 w 14"/>
                <a:gd name="T46" fmla="+- 0 3354 2903"/>
                <a:gd name="T47" fmla="*/ 3354 h 479"/>
                <a:gd name="T48" fmla="+- 0 9697 9691"/>
                <a:gd name="T49" fmla="*/ T48 w 14"/>
                <a:gd name="T50" fmla="+- 0 3354 2903"/>
                <a:gd name="T51" fmla="*/ 3354 h 479"/>
                <a:gd name="T52" fmla="+- 0 9696 9691"/>
                <a:gd name="T53" fmla="*/ T52 w 14"/>
                <a:gd name="T54" fmla="+- 0 3365 2903"/>
                <a:gd name="T55" fmla="*/ 3365 h 479"/>
                <a:gd name="T56" fmla="+- 0 9692 9691"/>
                <a:gd name="T57" fmla="*/ T56 w 14"/>
                <a:gd name="T58" fmla="+- 0 3376 2903"/>
                <a:gd name="T59" fmla="*/ 3376 h 479"/>
                <a:gd name="T60" fmla="+- 0 9691 9691"/>
                <a:gd name="T61" fmla="*/ T60 w 14"/>
                <a:gd name="T62" fmla="+- 0 3382 2903"/>
                <a:gd name="T63" fmla="*/ 3382 h 4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79">
                  <a:moveTo>
                    <a:pt x="5" y="0"/>
                  </a:moveTo>
                  <a:lnTo>
                    <a:pt x="7" y="5"/>
                  </a:lnTo>
                  <a:lnTo>
                    <a:pt x="9" y="10"/>
                  </a:lnTo>
                  <a:lnTo>
                    <a:pt x="12" y="27"/>
                  </a:lnTo>
                  <a:lnTo>
                    <a:pt x="13" y="65"/>
                  </a:lnTo>
                  <a:lnTo>
                    <a:pt x="13" y="140"/>
                  </a:lnTo>
                  <a:lnTo>
                    <a:pt x="12" y="243"/>
                  </a:lnTo>
                  <a:lnTo>
                    <a:pt x="10" y="345"/>
                  </a:lnTo>
                  <a:lnTo>
                    <a:pt x="9" y="417"/>
                  </a:lnTo>
                  <a:lnTo>
                    <a:pt x="8" y="449"/>
                  </a:lnTo>
                  <a:lnTo>
                    <a:pt x="8" y="455"/>
                  </a:lnTo>
                  <a:lnTo>
                    <a:pt x="7" y="451"/>
                  </a:lnTo>
                  <a:lnTo>
                    <a:pt x="6" y="451"/>
                  </a:lnTo>
                  <a:lnTo>
                    <a:pt x="5" y="462"/>
                  </a:lnTo>
                  <a:lnTo>
                    <a:pt x="1" y="473"/>
                  </a:lnTo>
                  <a:lnTo>
                    <a:pt x="0" y="479"/>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8" name="Freeform 84"/>
            <p:cNvSpPr>
              <a:spLocks/>
            </p:cNvSpPr>
            <p:nvPr/>
          </p:nvSpPr>
          <p:spPr bwMode="auto">
            <a:xfrm>
              <a:off x="9780" y="2905"/>
              <a:ext cx="14" cy="477"/>
            </a:xfrm>
            <a:custGeom>
              <a:avLst/>
              <a:gdLst>
                <a:gd name="T0" fmla="+- 0 9786 9780"/>
                <a:gd name="T1" fmla="*/ T0 w 14"/>
                <a:gd name="T2" fmla="+- 0 2905 2905"/>
                <a:gd name="T3" fmla="*/ 2905 h 477"/>
                <a:gd name="T4" fmla="+- 0 9785 9780"/>
                <a:gd name="T5" fmla="*/ T4 w 14"/>
                <a:gd name="T6" fmla="+- 0 2910 2905"/>
                <a:gd name="T7" fmla="*/ 2910 h 477"/>
                <a:gd name="T8" fmla="+- 0 9783 9780"/>
                <a:gd name="T9" fmla="*/ T8 w 14"/>
                <a:gd name="T10" fmla="+- 0 2914 2905"/>
                <a:gd name="T11" fmla="*/ 2914 h 477"/>
                <a:gd name="T12" fmla="+- 0 9781 9780"/>
                <a:gd name="T13" fmla="*/ T12 w 14"/>
                <a:gd name="T14" fmla="+- 0 2930 2905"/>
                <a:gd name="T15" fmla="*/ 2930 h 477"/>
                <a:gd name="T16" fmla="+- 0 9780 9780"/>
                <a:gd name="T17" fmla="*/ T16 w 14"/>
                <a:gd name="T18" fmla="+- 0 2968 2905"/>
                <a:gd name="T19" fmla="*/ 2968 h 477"/>
                <a:gd name="T20" fmla="+- 0 9781 9780"/>
                <a:gd name="T21" fmla="*/ T20 w 14"/>
                <a:gd name="T22" fmla="+- 0 3042 2905"/>
                <a:gd name="T23" fmla="*/ 3042 h 477"/>
                <a:gd name="T24" fmla="+- 0 9782 9780"/>
                <a:gd name="T25" fmla="*/ T24 w 14"/>
                <a:gd name="T26" fmla="+- 0 3144 2905"/>
                <a:gd name="T27" fmla="*/ 3144 h 477"/>
                <a:gd name="T28" fmla="+- 0 9784 9780"/>
                <a:gd name="T29" fmla="*/ T28 w 14"/>
                <a:gd name="T30" fmla="+- 0 3246 2905"/>
                <a:gd name="T31" fmla="*/ 3246 h 477"/>
                <a:gd name="T32" fmla="+- 0 9785 9780"/>
                <a:gd name="T33" fmla="*/ T32 w 14"/>
                <a:gd name="T34" fmla="+- 0 3320 2905"/>
                <a:gd name="T35" fmla="*/ 3320 h 477"/>
                <a:gd name="T36" fmla="+- 0 9792 9780"/>
                <a:gd name="T37" fmla="*/ T36 w 14"/>
                <a:gd name="T38" fmla="+- 0 3377 2905"/>
                <a:gd name="T39" fmla="*/ 3377 h 477"/>
                <a:gd name="T40" fmla="+- 0 9793 9780"/>
                <a:gd name="T41" fmla="*/ T40 w 14"/>
                <a:gd name="T42" fmla="+- 0 3382 2905"/>
                <a:gd name="T43" fmla="*/ 3382 h 4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7">
                  <a:moveTo>
                    <a:pt x="6" y="0"/>
                  </a:moveTo>
                  <a:lnTo>
                    <a:pt x="5" y="5"/>
                  </a:lnTo>
                  <a:lnTo>
                    <a:pt x="3" y="9"/>
                  </a:lnTo>
                  <a:lnTo>
                    <a:pt x="1" y="25"/>
                  </a:lnTo>
                  <a:lnTo>
                    <a:pt x="0" y="63"/>
                  </a:lnTo>
                  <a:lnTo>
                    <a:pt x="1" y="137"/>
                  </a:lnTo>
                  <a:lnTo>
                    <a:pt x="2" y="239"/>
                  </a:lnTo>
                  <a:lnTo>
                    <a:pt x="4" y="341"/>
                  </a:lnTo>
                  <a:lnTo>
                    <a:pt x="5" y="415"/>
                  </a:lnTo>
                  <a:lnTo>
                    <a:pt x="12" y="472"/>
                  </a:lnTo>
                  <a:lnTo>
                    <a:pt x="13" y="477"/>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57" name="Picture 8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9690" y="2413"/>
              <a:ext cx="105" cy="5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50" name="Freeform 86"/>
            <p:cNvSpPr>
              <a:spLocks/>
            </p:cNvSpPr>
            <p:nvPr/>
          </p:nvSpPr>
          <p:spPr bwMode="auto">
            <a:xfrm>
              <a:off x="9691" y="2415"/>
              <a:ext cx="14" cy="479"/>
            </a:xfrm>
            <a:custGeom>
              <a:avLst/>
              <a:gdLst>
                <a:gd name="T0" fmla="+- 0 9696 9691"/>
                <a:gd name="T1" fmla="*/ T0 w 14"/>
                <a:gd name="T2" fmla="+- 0 2416 2416"/>
                <a:gd name="T3" fmla="*/ 2416 h 479"/>
                <a:gd name="T4" fmla="+- 0 9698 9691"/>
                <a:gd name="T5" fmla="*/ T4 w 14"/>
                <a:gd name="T6" fmla="+- 0 2420 2416"/>
                <a:gd name="T7" fmla="*/ 2420 h 479"/>
                <a:gd name="T8" fmla="+- 0 9700 9691"/>
                <a:gd name="T9" fmla="*/ T8 w 14"/>
                <a:gd name="T10" fmla="+- 0 2426 2416"/>
                <a:gd name="T11" fmla="*/ 2426 h 479"/>
                <a:gd name="T12" fmla="+- 0 9703 9691"/>
                <a:gd name="T13" fmla="*/ T12 w 14"/>
                <a:gd name="T14" fmla="+- 0 2442 2416"/>
                <a:gd name="T15" fmla="*/ 2442 h 479"/>
                <a:gd name="T16" fmla="+- 0 9704 9691"/>
                <a:gd name="T17" fmla="*/ T16 w 14"/>
                <a:gd name="T18" fmla="+- 0 2480 2416"/>
                <a:gd name="T19" fmla="*/ 2480 h 479"/>
                <a:gd name="T20" fmla="+- 0 9704 9691"/>
                <a:gd name="T21" fmla="*/ T20 w 14"/>
                <a:gd name="T22" fmla="+- 0 2556 2416"/>
                <a:gd name="T23" fmla="*/ 2556 h 479"/>
                <a:gd name="T24" fmla="+- 0 9703 9691"/>
                <a:gd name="T25" fmla="*/ T24 w 14"/>
                <a:gd name="T26" fmla="+- 0 2659 2416"/>
                <a:gd name="T27" fmla="*/ 2659 h 479"/>
                <a:gd name="T28" fmla="+- 0 9701 9691"/>
                <a:gd name="T29" fmla="*/ T28 w 14"/>
                <a:gd name="T30" fmla="+- 0 2761 2416"/>
                <a:gd name="T31" fmla="*/ 2761 h 479"/>
                <a:gd name="T32" fmla="+- 0 9700 9691"/>
                <a:gd name="T33" fmla="*/ T32 w 14"/>
                <a:gd name="T34" fmla="+- 0 2833 2416"/>
                <a:gd name="T35" fmla="*/ 2833 h 479"/>
                <a:gd name="T36" fmla="+- 0 9699 9691"/>
                <a:gd name="T37" fmla="*/ T36 w 14"/>
                <a:gd name="T38" fmla="+- 0 2864 2416"/>
                <a:gd name="T39" fmla="*/ 2864 h 479"/>
                <a:gd name="T40" fmla="+- 0 9699 9691"/>
                <a:gd name="T41" fmla="*/ T40 w 14"/>
                <a:gd name="T42" fmla="+- 0 2871 2416"/>
                <a:gd name="T43" fmla="*/ 2871 h 479"/>
                <a:gd name="T44" fmla="+- 0 9698 9691"/>
                <a:gd name="T45" fmla="*/ T44 w 14"/>
                <a:gd name="T46" fmla="+- 0 2867 2416"/>
                <a:gd name="T47" fmla="*/ 2867 h 479"/>
                <a:gd name="T48" fmla="+- 0 9697 9691"/>
                <a:gd name="T49" fmla="*/ T48 w 14"/>
                <a:gd name="T50" fmla="+- 0 2867 2416"/>
                <a:gd name="T51" fmla="*/ 2867 h 479"/>
                <a:gd name="T52" fmla="+- 0 9696 9691"/>
                <a:gd name="T53" fmla="*/ T52 w 14"/>
                <a:gd name="T54" fmla="+- 0 2878 2416"/>
                <a:gd name="T55" fmla="*/ 2878 h 479"/>
                <a:gd name="T56" fmla="+- 0 9692 9691"/>
                <a:gd name="T57" fmla="*/ T56 w 14"/>
                <a:gd name="T58" fmla="+- 0 2888 2416"/>
                <a:gd name="T59" fmla="*/ 2888 h 479"/>
                <a:gd name="T60" fmla="+- 0 9691 9691"/>
                <a:gd name="T61" fmla="*/ T60 w 14"/>
                <a:gd name="T62" fmla="+- 0 2894 2416"/>
                <a:gd name="T63" fmla="*/ 2894 h 4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79">
                  <a:moveTo>
                    <a:pt x="5" y="0"/>
                  </a:moveTo>
                  <a:lnTo>
                    <a:pt x="7" y="4"/>
                  </a:lnTo>
                  <a:lnTo>
                    <a:pt x="9" y="10"/>
                  </a:lnTo>
                  <a:lnTo>
                    <a:pt x="12" y="26"/>
                  </a:lnTo>
                  <a:lnTo>
                    <a:pt x="13" y="64"/>
                  </a:lnTo>
                  <a:lnTo>
                    <a:pt x="13" y="140"/>
                  </a:lnTo>
                  <a:lnTo>
                    <a:pt x="12" y="243"/>
                  </a:lnTo>
                  <a:lnTo>
                    <a:pt x="10" y="345"/>
                  </a:lnTo>
                  <a:lnTo>
                    <a:pt x="9" y="417"/>
                  </a:lnTo>
                  <a:lnTo>
                    <a:pt x="8" y="448"/>
                  </a:lnTo>
                  <a:lnTo>
                    <a:pt x="8" y="455"/>
                  </a:lnTo>
                  <a:lnTo>
                    <a:pt x="7" y="451"/>
                  </a:lnTo>
                  <a:lnTo>
                    <a:pt x="6" y="451"/>
                  </a:lnTo>
                  <a:lnTo>
                    <a:pt x="5" y="462"/>
                  </a:lnTo>
                  <a:lnTo>
                    <a:pt x="1" y="472"/>
                  </a:lnTo>
                  <a:lnTo>
                    <a:pt x="0" y="478"/>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1" name="Freeform 87"/>
            <p:cNvSpPr>
              <a:spLocks/>
            </p:cNvSpPr>
            <p:nvPr/>
          </p:nvSpPr>
          <p:spPr bwMode="auto">
            <a:xfrm>
              <a:off x="9780" y="2418"/>
              <a:ext cx="14" cy="477"/>
            </a:xfrm>
            <a:custGeom>
              <a:avLst/>
              <a:gdLst>
                <a:gd name="T0" fmla="+- 0 9786 9780"/>
                <a:gd name="T1" fmla="*/ T0 w 14"/>
                <a:gd name="T2" fmla="+- 0 2418 2418"/>
                <a:gd name="T3" fmla="*/ 2418 h 477"/>
                <a:gd name="T4" fmla="+- 0 9785 9780"/>
                <a:gd name="T5" fmla="*/ T4 w 14"/>
                <a:gd name="T6" fmla="+- 0 2423 2418"/>
                <a:gd name="T7" fmla="*/ 2423 h 477"/>
                <a:gd name="T8" fmla="+- 0 9783 9780"/>
                <a:gd name="T9" fmla="*/ T8 w 14"/>
                <a:gd name="T10" fmla="+- 0 2427 2418"/>
                <a:gd name="T11" fmla="*/ 2427 h 477"/>
                <a:gd name="T12" fmla="+- 0 9781 9780"/>
                <a:gd name="T13" fmla="*/ T12 w 14"/>
                <a:gd name="T14" fmla="+- 0 2443 2418"/>
                <a:gd name="T15" fmla="*/ 2443 h 477"/>
                <a:gd name="T16" fmla="+- 0 9780 9780"/>
                <a:gd name="T17" fmla="*/ T16 w 14"/>
                <a:gd name="T18" fmla="+- 0 2480 2418"/>
                <a:gd name="T19" fmla="*/ 2480 h 477"/>
                <a:gd name="T20" fmla="+- 0 9781 9780"/>
                <a:gd name="T21" fmla="*/ T20 w 14"/>
                <a:gd name="T22" fmla="+- 0 2555 2418"/>
                <a:gd name="T23" fmla="*/ 2555 h 477"/>
                <a:gd name="T24" fmla="+- 0 9782 9780"/>
                <a:gd name="T25" fmla="*/ T24 w 14"/>
                <a:gd name="T26" fmla="+- 0 2657 2418"/>
                <a:gd name="T27" fmla="*/ 2657 h 477"/>
                <a:gd name="T28" fmla="+- 0 9784 9780"/>
                <a:gd name="T29" fmla="*/ T28 w 14"/>
                <a:gd name="T30" fmla="+- 0 2759 2418"/>
                <a:gd name="T31" fmla="*/ 2759 h 477"/>
                <a:gd name="T32" fmla="+- 0 9785 9780"/>
                <a:gd name="T33" fmla="*/ T32 w 14"/>
                <a:gd name="T34" fmla="+- 0 2833 2418"/>
                <a:gd name="T35" fmla="*/ 2833 h 477"/>
                <a:gd name="T36" fmla="+- 0 9792 9780"/>
                <a:gd name="T37" fmla="*/ T36 w 14"/>
                <a:gd name="T38" fmla="+- 0 2890 2418"/>
                <a:gd name="T39" fmla="*/ 2890 h 477"/>
                <a:gd name="T40" fmla="+- 0 9793 9780"/>
                <a:gd name="T41" fmla="*/ T40 w 14"/>
                <a:gd name="T42" fmla="+- 0 2894 2418"/>
                <a:gd name="T43" fmla="*/ 2894 h 4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7">
                  <a:moveTo>
                    <a:pt x="6" y="0"/>
                  </a:moveTo>
                  <a:lnTo>
                    <a:pt x="5" y="5"/>
                  </a:lnTo>
                  <a:lnTo>
                    <a:pt x="3" y="9"/>
                  </a:lnTo>
                  <a:lnTo>
                    <a:pt x="1" y="25"/>
                  </a:lnTo>
                  <a:lnTo>
                    <a:pt x="0" y="62"/>
                  </a:lnTo>
                  <a:lnTo>
                    <a:pt x="1" y="137"/>
                  </a:lnTo>
                  <a:lnTo>
                    <a:pt x="2" y="239"/>
                  </a:lnTo>
                  <a:lnTo>
                    <a:pt x="4" y="341"/>
                  </a:lnTo>
                  <a:lnTo>
                    <a:pt x="5" y="415"/>
                  </a:lnTo>
                  <a:lnTo>
                    <a:pt x="12" y="472"/>
                  </a:lnTo>
                  <a:lnTo>
                    <a:pt x="13" y="476"/>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2" name="Freeform 88"/>
            <p:cNvSpPr>
              <a:spLocks/>
            </p:cNvSpPr>
            <p:nvPr/>
          </p:nvSpPr>
          <p:spPr bwMode="auto">
            <a:xfrm>
              <a:off x="9696" y="2414"/>
              <a:ext cx="96" cy="15"/>
            </a:xfrm>
            <a:custGeom>
              <a:avLst/>
              <a:gdLst>
                <a:gd name="T0" fmla="+- 0 9696 9696"/>
                <a:gd name="T1" fmla="*/ T0 w 96"/>
                <a:gd name="T2" fmla="+- 0 2414 2414"/>
                <a:gd name="T3" fmla="*/ 2414 h 15"/>
                <a:gd name="T4" fmla="+- 0 9707 9696"/>
                <a:gd name="T5" fmla="*/ T4 w 96"/>
                <a:gd name="T6" fmla="+- 0 2420 2414"/>
                <a:gd name="T7" fmla="*/ 2420 h 15"/>
                <a:gd name="T8" fmla="+- 0 9718 9696"/>
                <a:gd name="T9" fmla="*/ T8 w 96"/>
                <a:gd name="T10" fmla="+- 0 2424 2414"/>
                <a:gd name="T11" fmla="*/ 2424 h 15"/>
                <a:gd name="T12" fmla="+- 0 9730 9696"/>
                <a:gd name="T13" fmla="*/ T12 w 96"/>
                <a:gd name="T14" fmla="+- 0 2428 2414"/>
                <a:gd name="T15" fmla="*/ 2428 h 15"/>
                <a:gd name="T16" fmla="+- 0 9742 9696"/>
                <a:gd name="T17" fmla="*/ T16 w 96"/>
                <a:gd name="T18" fmla="+- 0 2429 2414"/>
                <a:gd name="T19" fmla="*/ 2429 h 15"/>
                <a:gd name="T20" fmla="+- 0 9754 9696"/>
                <a:gd name="T21" fmla="*/ T20 w 96"/>
                <a:gd name="T22" fmla="+- 0 2428 2414"/>
                <a:gd name="T23" fmla="*/ 2428 h 15"/>
                <a:gd name="T24" fmla="+- 0 9767 9696"/>
                <a:gd name="T25" fmla="*/ T24 w 96"/>
                <a:gd name="T26" fmla="+- 0 2424 2414"/>
                <a:gd name="T27" fmla="*/ 2424 h 15"/>
                <a:gd name="T28" fmla="+- 0 9779 9696"/>
                <a:gd name="T29" fmla="*/ T28 w 96"/>
                <a:gd name="T30" fmla="+- 0 2420 2414"/>
                <a:gd name="T31" fmla="*/ 2420 h 15"/>
                <a:gd name="T32" fmla="+- 0 9792 9696"/>
                <a:gd name="T33" fmla="*/ T32 w 96"/>
                <a:gd name="T34" fmla="+- 0 2416 2414"/>
                <a:gd name="T35" fmla="*/ 2416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6" h="15">
                  <a:moveTo>
                    <a:pt x="0" y="0"/>
                  </a:moveTo>
                  <a:lnTo>
                    <a:pt x="11" y="6"/>
                  </a:lnTo>
                  <a:lnTo>
                    <a:pt x="22" y="10"/>
                  </a:lnTo>
                  <a:lnTo>
                    <a:pt x="34" y="14"/>
                  </a:lnTo>
                  <a:lnTo>
                    <a:pt x="46" y="15"/>
                  </a:lnTo>
                  <a:lnTo>
                    <a:pt x="58" y="14"/>
                  </a:lnTo>
                  <a:lnTo>
                    <a:pt x="71" y="10"/>
                  </a:lnTo>
                  <a:lnTo>
                    <a:pt x="83" y="6"/>
                  </a:lnTo>
                  <a:lnTo>
                    <a:pt x="96" y="2"/>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3" name="Freeform 89"/>
            <p:cNvSpPr>
              <a:spLocks/>
            </p:cNvSpPr>
            <p:nvPr/>
          </p:nvSpPr>
          <p:spPr bwMode="auto">
            <a:xfrm>
              <a:off x="9696" y="2895"/>
              <a:ext cx="95" cy="15"/>
            </a:xfrm>
            <a:custGeom>
              <a:avLst/>
              <a:gdLst>
                <a:gd name="T0" fmla="+- 0 9696 9696"/>
                <a:gd name="T1" fmla="*/ T0 w 95"/>
                <a:gd name="T2" fmla="+- 0 2896 2896"/>
                <a:gd name="T3" fmla="*/ 2896 h 15"/>
                <a:gd name="T4" fmla="+- 0 9706 9696"/>
                <a:gd name="T5" fmla="*/ T4 w 95"/>
                <a:gd name="T6" fmla="+- 0 2901 2896"/>
                <a:gd name="T7" fmla="*/ 2901 h 15"/>
                <a:gd name="T8" fmla="+- 0 9717 9696"/>
                <a:gd name="T9" fmla="*/ T8 w 95"/>
                <a:gd name="T10" fmla="+- 0 2906 2896"/>
                <a:gd name="T11" fmla="*/ 2906 h 15"/>
                <a:gd name="T12" fmla="+- 0 9729 9696"/>
                <a:gd name="T13" fmla="*/ T12 w 95"/>
                <a:gd name="T14" fmla="+- 0 2909 2896"/>
                <a:gd name="T15" fmla="*/ 2909 h 15"/>
                <a:gd name="T16" fmla="+- 0 9742 9696"/>
                <a:gd name="T17" fmla="*/ T16 w 95"/>
                <a:gd name="T18" fmla="+- 0 2910 2896"/>
                <a:gd name="T19" fmla="*/ 2910 h 15"/>
                <a:gd name="T20" fmla="+- 0 9754 9696"/>
                <a:gd name="T21" fmla="*/ T20 w 95"/>
                <a:gd name="T22" fmla="+- 0 2909 2896"/>
                <a:gd name="T23" fmla="*/ 2909 h 15"/>
                <a:gd name="T24" fmla="+- 0 9766 9696"/>
                <a:gd name="T25" fmla="*/ T24 w 95"/>
                <a:gd name="T26" fmla="+- 0 2907 2896"/>
                <a:gd name="T27" fmla="*/ 2907 h 15"/>
                <a:gd name="T28" fmla="+- 0 9778 9696"/>
                <a:gd name="T29" fmla="*/ T28 w 95"/>
                <a:gd name="T30" fmla="+- 0 2903 2896"/>
                <a:gd name="T31" fmla="*/ 2903 h 15"/>
                <a:gd name="T32" fmla="+- 0 9791 9696"/>
                <a:gd name="T33" fmla="*/ T32 w 95"/>
                <a:gd name="T34" fmla="+- 0 2898 2896"/>
                <a:gd name="T35" fmla="*/ 2898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5" h="15">
                  <a:moveTo>
                    <a:pt x="0" y="0"/>
                  </a:moveTo>
                  <a:lnTo>
                    <a:pt x="10" y="5"/>
                  </a:lnTo>
                  <a:lnTo>
                    <a:pt x="21" y="10"/>
                  </a:lnTo>
                  <a:lnTo>
                    <a:pt x="33" y="13"/>
                  </a:lnTo>
                  <a:lnTo>
                    <a:pt x="46" y="14"/>
                  </a:lnTo>
                  <a:lnTo>
                    <a:pt x="58" y="13"/>
                  </a:lnTo>
                  <a:lnTo>
                    <a:pt x="70" y="11"/>
                  </a:lnTo>
                  <a:lnTo>
                    <a:pt x="82" y="7"/>
                  </a:lnTo>
                  <a:lnTo>
                    <a:pt x="95" y="2"/>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62" name="Picture 90"/>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9690" y="3380"/>
              <a:ext cx="104" cy="5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55" name="Freeform 91"/>
            <p:cNvSpPr>
              <a:spLocks/>
            </p:cNvSpPr>
            <p:nvPr/>
          </p:nvSpPr>
          <p:spPr bwMode="auto">
            <a:xfrm>
              <a:off x="9691" y="3390"/>
              <a:ext cx="14" cy="479"/>
            </a:xfrm>
            <a:custGeom>
              <a:avLst/>
              <a:gdLst>
                <a:gd name="T0" fmla="+- 0 9696 9691"/>
                <a:gd name="T1" fmla="*/ T0 w 14"/>
                <a:gd name="T2" fmla="+- 0 3390 3390"/>
                <a:gd name="T3" fmla="*/ 3390 h 479"/>
                <a:gd name="T4" fmla="+- 0 9698 9691"/>
                <a:gd name="T5" fmla="*/ T4 w 14"/>
                <a:gd name="T6" fmla="+- 0 3395 3390"/>
                <a:gd name="T7" fmla="*/ 3395 h 479"/>
                <a:gd name="T8" fmla="+- 0 9700 9691"/>
                <a:gd name="T9" fmla="*/ T8 w 14"/>
                <a:gd name="T10" fmla="+- 0 3400 3390"/>
                <a:gd name="T11" fmla="*/ 3400 h 479"/>
                <a:gd name="T12" fmla="+- 0 9703 9691"/>
                <a:gd name="T13" fmla="*/ T12 w 14"/>
                <a:gd name="T14" fmla="+- 0 3417 3390"/>
                <a:gd name="T15" fmla="*/ 3417 h 479"/>
                <a:gd name="T16" fmla="+- 0 9704 9691"/>
                <a:gd name="T17" fmla="*/ T16 w 14"/>
                <a:gd name="T18" fmla="+- 0 3455 3390"/>
                <a:gd name="T19" fmla="*/ 3455 h 479"/>
                <a:gd name="T20" fmla="+- 0 9704 9691"/>
                <a:gd name="T21" fmla="*/ T20 w 14"/>
                <a:gd name="T22" fmla="+- 0 3530 3390"/>
                <a:gd name="T23" fmla="*/ 3530 h 479"/>
                <a:gd name="T24" fmla="+- 0 9703 9691"/>
                <a:gd name="T25" fmla="*/ T24 w 14"/>
                <a:gd name="T26" fmla="+- 0 3633 3390"/>
                <a:gd name="T27" fmla="*/ 3633 h 479"/>
                <a:gd name="T28" fmla="+- 0 9701 9691"/>
                <a:gd name="T29" fmla="*/ T28 w 14"/>
                <a:gd name="T30" fmla="+- 0 3735 3390"/>
                <a:gd name="T31" fmla="*/ 3735 h 479"/>
                <a:gd name="T32" fmla="+- 0 9700 9691"/>
                <a:gd name="T33" fmla="*/ T32 w 14"/>
                <a:gd name="T34" fmla="+- 0 3808 3390"/>
                <a:gd name="T35" fmla="*/ 3808 h 479"/>
                <a:gd name="T36" fmla="+- 0 9699 9691"/>
                <a:gd name="T37" fmla="*/ T36 w 14"/>
                <a:gd name="T38" fmla="+- 0 3839 3390"/>
                <a:gd name="T39" fmla="*/ 3839 h 479"/>
                <a:gd name="T40" fmla="+- 0 9699 9691"/>
                <a:gd name="T41" fmla="*/ T40 w 14"/>
                <a:gd name="T42" fmla="+- 0 3845 3390"/>
                <a:gd name="T43" fmla="*/ 3845 h 479"/>
                <a:gd name="T44" fmla="+- 0 9698 9691"/>
                <a:gd name="T45" fmla="*/ T44 w 14"/>
                <a:gd name="T46" fmla="+- 0 3842 3390"/>
                <a:gd name="T47" fmla="*/ 3842 h 479"/>
                <a:gd name="T48" fmla="+- 0 9697 9691"/>
                <a:gd name="T49" fmla="*/ T48 w 14"/>
                <a:gd name="T50" fmla="+- 0 3842 3390"/>
                <a:gd name="T51" fmla="*/ 3842 h 479"/>
                <a:gd name="T52" fmla="+- 0 9696 9691"/>
                <a:gd name="T53" fmla="*/ T52 w 14"/>
                <a:gd name="T54" fmla="+- 0 3852 3390"/>
                <a:gd name="T55" fmla="*/ 3852 h 479"/>
                <a:gd name="T56" fmla="+- 0 9692 9691"/>
                <a:gd name="T57" fmla="*/ T56 w 14"/>
                <a:gd name="T58" fmla="+- 0 3864 3390"/>
                <a:gd name="T59" fmla="*/ 3864 h 479"/>
                <a:gd name="T60" fmla="+- 0 9691 9691"/>
                <a:gd name="T61" fmla="*/ T60 w 14"/>
                <a:gd name="T62" fmla="+- 0 3869 3390"/>
                <a:gd name="T63" fmla="*/ 3869 h 4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79">
                  <a:moveTo>
                    <a:pt x="5" y="0"/>
                  </a:moveTo>
                  <a:lnTo>
                    <a:pt x="7" y="5"/>
                  </a:lnTo>
                  <a:lnTo>
                    <a:pt x="9" y="10"/>
                  </a:lnTo>
                  <a:lnTo>
                    <a:pt x="12" y="27"/>
                  </a:lnTo>
                  <a:lnTo>
                    <a:pt x="13" y="65"/>
                  </a:lnTo>
                  <a:lnTo>
                    <a:pt x="13" y="140"/>
                  </a:lnTo>
                  <a:lnTo>
                    <a:pt x="12" y="243"/>
                  </a:lnTo>
                  <a:lnTo>
                    <a:pt x="10" y="345"/>
                  </a:lnTo>
                  <a:lnTo>
                    <a:pt x="9" y="418"/>
                  </a:lnTo>
                  <a:lnTo>
                    <a:pt x="8" y="449"/>
                  </a:lnTo>
                  <a:lnTo>
                    <a:pt x="8" y="455"/>
                  </a:lnTo>
                  <a:lnTo>
                    <a:pt x="7" y="452"/>
                  </a:lnTo>
                  <a:lnTo>
                    <a:pt x="6" y="452"/>
                  </a:lnTo>
                  <a:lnTo>
                    <a:pt x="5" y="462"/>
                  </a:lnTo>
                  <a:lnTo>
                    <a:pt x="1" y="474"/>
                  </a:lnTo>
                  <a:lnTo>
                    <a:pt x="0" y="479"/>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6" name="Freeform 92"/>
            <p:cNvSpPr>
              <a:spLocks/>
            </p:cNvSpPr>
            <p:nvPr/>
          </p:nvSpPr>
          <p:spPr bwMode="auto">
            <a:xfrm>
              <a:off x="9780" y="3392"/>
              <a:ext cx="14" cy="477"/>
            </a:xfrm>
            <a:custGeom>
              <a:avLst/>
              <a:gdLst>
                <a:gd name="T0" fmla="+- 0 9786 9780"/>
                <a:gd name="T1" fmla="*/ T0 w 14"/>
                <a:gd name="T2" fmla="+- 0 3392 3392"/>
                <a:gd name="T3" fmla="*/ 3392 h 477"/>
                <a:gd name="T4" fmla="+- 0 9785 9780"/>
                <a:gd name="T5" fmla="*/ T4 w 14"/>
                <a:gd name="T6" fmla="+- 0 3397 3392"/>
                <a:gd name="T7" fmla="*/ 3397 h 477"/>
                <a:gd name="T8" fmla="+- 0 9783 9780"/>
                <a:gd name="T9" fmla="*/ T8 w 14"/>
                <a:gd name="T10" fmla="+- 0 3402 3392"/>
                <a:gd name="T11" fmla="*/ 3402 h 477"/>
                <a:gd name="T12" fmla="+- 0 9781 9780"/>
                <a:gd name="T13" fmla="*/ T12 w 14"/>
                <a:gd name="T14" fmla="+- 0 3417 3392"/>
                <a:gd name="T15" fmla="*/ 3417 h 477"/>
                <a:gd name="T16" fmla="+- 0 9780 9780"/>
                <a:gd name="T17" fmla="*/ T16 w 14"/>
                <a:gd name="T18" fmla="+- 0 3455 3392"/>
                <a:gd name="T19" fmla="*/ 3455 h 477"/>
                <a:gd name="T20" fmla="+- 0 9781 9780"/>
                <a:gd name="T21" fmla="*/ T20 w 14"/>
                <a:gd name="T22" fmla="+- 0 3530 3392"/>
                <a:gd name="T23" fmla="*/ 3530 h 477"/>
                <a:gd name="T24" fmla="+- 0 9782 9780"/>
                <a:gd name="T25" fmla="*/ T24 w 14"/>
                <a:gd name="T26" fmla="+- 0 3632 3392"/>
                <a:gd name="T27" fmla="*/ 3632 h 477"/>
                <a:gd name="T28" fmla="+- 0 9784 9780"/>
                <a:gd name="T29" fmla="*/ T28 w 14"/>
                <a:gd name="T30" fmla="+- 0 3733 3392"/>
                <a:gd name="T31" fmla="*/ 3733 h 477"/>
                <a:gd name="T32" fmla="+- 0 9785 9780"/>
                <a:gd name="T33" fmla="*/ T32 w 14"/>
                <a:gd name="T34" fmla="+- 0 3808 3392"/>
                <a:gd name="T35" fmla="*/ 3808 h 477"/>
                <a:gd name="T36" fmla="+- 0 9792 9780"/>
                <a:gd name="T37" fmla="*/ T36 w 14"/>
                <a:gd name="T38" fmla="+- 0 3865 3392"/>
                <a:gd name="T39" fmla="*/ 3865 h 477"/>
                <a:gd name="T40" fmla="+- 0 9793 9780"/>
                <a:gd name="T41" fmla="*/ T40 w 14"/>
                <a:gd name="T42" fmla="+- 0 3869 3392"/>
                <a:gd name="T43" fmla="*/ 3869 h 4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7">
                  <a:moveTo>
                    <a:pt x="6" y="0"/>
                  </a:moveTo>
                  <a:lnTo>
                    <a:pt x="5" y="5"/>
                  </a:lnTo>
                  <a:lnTo>
                    <a:pt x="3" y="10"/>
                  </a:lnTo>
                  <a:lnTo>
                    <a:pt x="1" y="25"/>
                  </a:lnTo>
                  <a:lnTo>
                    <a:pt x="0" y="63"/>
                  </a:lnTo>
                  <a:lnTo>
                    <a:pt x="1" y="138"/>
                  </a:lnTo>
                  <a:lnTo>
                    <a:pt x="2" y="240"/>
                  </a:lnTo>
                  <a:lnTo>
                    <a:pt x="4" y="341"/>
                  </a:lnTo>
                  <a:lnTo>
                    <a:pt x="5" y="416"/>
                  </a:lnTo>
                  <a:lnTo>
                    <a:pt x="12" y="473"/>
                  </a:lnTo>
                  <a:lnTo>
                    <a:pt x="13" y="477"/>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8" name="Freeform 93"/>
            <p:cNvSpPr>
              <a:spLocks/>
            </p:cNvSpPr>
            <p:nvPr/>
          </p:nvSpPr>
          <p:spPr bwMode="auto">
            <a:xfrm>
              <a:off x="9696" y="3388"/>
              <a:ext cx="96" cy="15"/>
            </a:xfrm>
            <a:custGeom>
              <a:avLst/>
              <a:gdLst>
                <a:gd name="T0" fmla="+- 0 9696 9696"/>
                <a:gd name="T1" fmla="*/ T0 w 96"/>
                <a:gd name="T2" fmla="+- 0 3389 3389"/>
                <a:gd name="T3" fmla="*/ 3389 h 15"/>
                <a:gd name="T4" fmla="+- 0 9707 9696"/>
                <a:gd name="T5" fmla="*/ T4 w 96"/>
                <a:gd name="T6" fmla="+- 0 3394 3389"/>
                <a:gd name="T7" fmla="*/ 3394 h 15"/>
                <a:gd name="T8" fmla="+- 0 9718 9696"/>
                <a:gd name="T9" fmla="*/ T8 w 96"/>
                <a:gd name="T10" fmla="+- 0 3399 3389"/>
                <a:gd name="T11" fmla="*/ 3399 h 15"/>
                <a:gd name="T12" fmla="+- 0 9730 9696"/>
                <a:gd name="T13" fmla="*/ T12 w 96"/>
                <a:gd name="T14" fmla="+- 0 3402 3389"/>
                <a:gd name="T15" fmla="*/ 3402 h 15"/>
                <a:gd name="T16" fmla="+- 0 9742 9696"/>
                <a:gd name="T17" fmla="*/ T16 w 96"/>
                <a:gd name="T18" fmla="+- 0 3403 3389"/>
                <a:gd name="T19" fmla="*/ 3403 h 15"/>
                <a:gd name="T20" fmla="+- 0 9754 9696"/>
                <a:gd name="T21" fmla="*/ T20 w 96"/>
                <a:gd name="T22" fmla="+- 0 3402 3389"/>
                <a:gd name="T23" fmla="*/ 3402 h 15"/>
                <a:gd name="T24" fmla="+- 0 9767 9696"/>
                <a:gd name="T25" fmla="*/ T24 w 96"/>
                <a:gd name="T26" fmla="+- 0 3399 3389"/>
                <a:gd name="T27" fmla="*/ 3399 h 15"/>
                <a:gd name="T28" fmla="+- 0 9779 9696"/>
                <a:gd name="T29" fmla="*/ T28 w 96"/>
                <a:gd name="T30" fmla="+- 0 3395 3389"/>
                <a:gd name="T31" fmla="*/ 3395 h 15"/>
                <a:gd name="T32" fmla="+- 0 9792 9696"/>
                <a:gd name="T33" fmla="*/ T32 w 96"/>
                <a:gd name="T34" fmla="+- 0 3390 3389"/>
                <a:gd name="T35" fmla="*/ 3390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6" h="15">
                  <a:moveTo>
                    <a:pt x="0" y="0"/>
                  </a:moveTo>
                  <a:lnTo>
                    <a:pt x="11" y="5"/>
                  </a:lnTo>
                  <a:lnTo>
                    <a:pt x="22" y="10"/>
                  </a:lnTo>
                  <a:lnTo>
                    <a:pt x="34" y="13"/>
                  </a:lnTo>
                  <a:lnTo>
                    <a:pt x="46" y="14"/>
                  </a:lnTo>
                  <a:lnTo>
                    <a:pt x="58" y="13"/>
                  </a:lnTo>
                  <a:lnTo>
                    <a:pt x="71" y="10"/>
                  </a:lnTo>
                  <a:lnTo>
                    <a:pt x="83" y="6"/>
                  </a:lnTo>
                  <a:lnTo>
                    <a:pt x="96" y="1"/>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9" name="Freeform 94"/>
            <p:cNvSpPr>
              <a:spLocks/>
            </p:cNvSpPr>
            <p:nvPr/>
          </p:nvSpPr>
          <p:spPr bwMode="auto">
            <a:xfrm>
              <a:off x="9696" y="3871"/>
              <a:ext cx="95" cy="15"/>
            </a:xfrm>
            <a:custGeom>
              <a:avLst/>
              <a:gdLst>
                <a:gd name="T0" fmla="+- 0 9696 9696"/>
                <a:gd name="T1" fmla="*/ T0 w 95"/>
                <a:gd name="T2" fmla="+- 0 3871 3871"/>
                <a:gd name="T3" fmla="*/ 3871 h 15"/>
                <a:gd name="T4" fmla="+- 0 9706 9696"/>
                <a:gd name="T5" fmla="*/ T4 w 95"/>
                <a:gd name="T6" fmla="+- 0 3876 3871"/>
                <a:gd name="T7" fmla="*/ 3876 h 15"/>
                <a:gd name="T8" fmla="+- 0 9717 9696"/>
                <a:gd name="T9" fmla="*/ T8 w 95"/>
                <a:gd name="T10" fmla="+- 0 3880 3871"/>
                <a:gd name="T11" fmla="*/ 3880 h 15"/>
                <a:gd name="T12" fmla="+- 0 9729 9696"/>
                <a:gd name="T13" fmla="*/ T12 w 95"/>
                <a:gd name="T14" fmla="+- 0 3884 3871"/>
                <a:gd name="T15" fmla="*/ 3884 h 15"/>
                <a:gd name="T16" fmla="+- 0 9742 9696"/>
                <a:gd name="T17" fmla="*/ T16 w 95"/>
                <a:gd name="T18" fmla="+- 0 3886 3871"/>
                <a:gd name="T19" fmla="*/ 3886 h 15"/>
                <a:gd name="T20" fmla="+- 0 9754 9696"/>
                <a:gd name="T21" fmla="*/ T20 w 95"/>
                <a:gd name="T22" fmla="+- 0 3884 3871"/>
                <a:gd name="T23" fmla="*/ 3884 h 15"/>
                <a:gd name="T24" fmla="+- 0 9766 9696"/>
                <a:gd name="T25" fmla="*/ T24 w 95"/>
                <a:gd name="T26" fmla="+- 0 3881 3871"/>
                <a:gd name="T27" fmla="*/ 3881 h 15"/>
                <a:gd name="T28" fmla="+- 0 9778 9696"/>
                <a:gd name="T29" fmla="*/ T28 w 95"/>
                <a:gd name="T30" fmla="+- 0 3877 3871"/>
                <a:gd name="T31" fmla="*/ 3877 h 15"/>
                <a:gd name="T32" fmla="+- 0 9791 9696"/>
                <a:gd name="T33" fmla="*/ T32 w 95"/>
                <a:gd name="T34" fmla="+- 0 3872 3871"/>
                <a:gd name="T35" fmla="*/ 3872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5" h="15">
                  <a:moveTo>
                    <a:pt x="0" y="0"/>
                  </a:moveTo>
                  <a:lnTo>
                    <a:pt x="10" y="5"/>
                  </a:lnTo>
                  <a:lnTo>
                    <a:pt x="21" y="9"/>
                  </a:lnTo>
                  <a:lnTo>
                    <a:pt x="33" y="13"/>
                  </a:lnTo>
                  <a:lnTo>
                    <a:pt x="46" y="15"/>
                  </a:lnTo>
                  <a:lnTo>
                    <a:pt x="58" y="13"/>
                  </a:lnTo>
                  <a:lnTo>
                    <a:pt x="70" y="10"/>
                  </a:lnTo>
                  <a:lnTo>
                    <a:pt x="82" y="6"/>
                  </a:lnTo>
                  <a:lnTo>
                    <a:pt x="95" y="1"/>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0" name="Line 95"/>
            <p:cNvSpPr>
              <a:spLocks noChangeShapeType="1"/>
            </p:cNvSpPr>
            <p:nvPr/>
          </p:nvSpPr>
          <p:spPr bwMode="auto">
            <a:xfrm>
              <a:off x="7936" y="2480"/>
              <a:ext cx="0" cy="1227"/>
            </a:xfrm>
            <a:prstGeom prst="line">
              <a:avLst/>
            </a:prstGeom>
            <a:noFill/>
            <a:ln w="17932">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1" name="Line 96"/>
            <p:cNvSpPr>
              <a:spLocks noChangeShapeType="1"/>
            </p:cNvSpPr>
            <p:nvPr/>
          </p:nvSpPr>
          <p:spPr bwMode="auto">
            <a:xfrm>
              <a:off x="6786" y="2473"/>
              <a:ext cx="1145" cy="1223"/>
            </a:xfrm>
            <a:prstGeom prst="line">
              <a:avLst/>
            </a:prstGeom>
            <a:noFill/>
            <a:ln w="17932">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69" name="Picture 97"/>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6703" y="2910"/>
              <a:ext cx="102" cy="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63" name="Freeform 98"/>
            <p:cNvSpPr>
              <a:spLocks/>
            </p:cNvSpPr>
            <p:nvPr/>
          </p:nvSpPr>
          <p:spPr bwMode="auto">
            <a:xfrm>
              <a:off x="6704" y="2913"/>
              <a:ext cx="14" cy="479"/>
            </a:xfrm>
            <a:custGeom>
              <a:avLst/>
              <a:gdLst>
                <a:gd name="T0" fmla="+- 0 6709 6704"/>
                <a:gd name="T1" fmla="*/ T0 w 14"/>
                <a:gd name="T2" fmla="+- 0 2914 2914"/>
                <a:gd name="T3" fmla="*/ 2914 h 479"/>
                <a:gd name="T4" fmla="+- 0 6710 6704"/>
                <a:gd name="T5" fmla="*/ T4 w 14"/>
                <a:gd name="T6" fmla="+- 0 2918 2914"/>
                <a:gd name="T7" fmla="*/ 2918 h 479"/>
                <a:gd name="T8" fmla="+- 0 6713 6704"/>
                <a:gd name="T9" fmla="*/ T8 w 14"/>
                <a:gd name="T10" fmla="+- 0 2924 2914"/>
                <a:gd name="T11" fmla="*/ 2924 h 479"/>
                <a:gd name="T12" fmla="+- 0 6716 6704"/>
                <a:gd name="T13" fmla="*/ T12 w 14"/>
                <a:gd name="T14" fmla="+- 0 2940 2914"/>
                <a:gd name="T15" fmla="*/ 2940 h 479"/>
                <a:gd name="T16" fmla="+- 0 6718 6704"/>
                <a:gd name="T17" fmla="*/ T16 w 14"/>
                <a:gd name="T18" fmla="+- 0 2978 2914"/>
                <a:gd name="T19" fmla="*/ 2978 h 479"/>
                <a:gd name="T20" fmla="+- 0 6718 6704"/>
                <a:gd name="T21" fmla="*/ T20 w 14"/>
                <a:gd name="T22" fmla="+- 0 3054 2914"/>
                <a:gd name="T23" fmla="*/ 3054 h 479"/>
                <a:gd name="T24" fmla="+- 0 6716 6704"/>
                <a:gd name="T25" fmla="*/ T24 w 14"/>
                <a:gd name="T26" fmla="+- 0 3157 2914"/>
                <a:gd name="T27" fmla="*/ 3157 h 479"/>
                <a:gd name="T28" fmla="+- 0 6714 6704"/>
                <a:gd name="T29" fmla="*/ T28 w 14"/>
                <a:gd name="T30" fmla="+- 0 3259 2914"/>
                <a:gd name="T31" fmla="*/ 3259 h 479"/>
                <a:gd name="T32" fmla="+- 0 6713 6704"/>
                <a:gd name="T33" fmla="*/ T32 w 14"/>
                <a:gd name="T34" fmla="+- 0 3331 2914"/>
                <a:gd name="T35" fmla="*/ 3331 h 479"/>
                <a:gd name="T36" fmla="+- 0 6712 6704"/>
                <a:gd name="T37" fmla="*/ T36 w 14"/>
                <a:gd name="T38" fmla="+- 0 3362 2914"/>
                <a:gd name="T39" fmla="*/ 3362 h 479"/>
                <a:gd name="T40" fmla="+- 0 6712 6704"/>
                <a:gd name="T41" fmla="*/ T40 w 14"/>
                <a:gd name="T42" fmla="+- 0 3368 2914"/>
                <a:gd name="T43" fmla="*/ 3368 h 479"/>
                <a:gd name="T44" fmla="+- 0 6712 6704"/>
                <a:gd name="T45" fmla="*/ T44 w 14"/>
                <a:gd name="T46" fmla="+- 0 3364 2914"/>
                <a:gd name="T47" fmla="*/ 3364 h 479"/>
                <a:gd name="T48" fmla="+- 0 6710 6704"/>
                <a:gd name="T49" fmla="*/ T48 w 14"/>
                <a:gd name="T50" fmla="+- 0 3365 2914"/>
                <a:gd name="T51" fmla="*/ 3365 h 479"/>
                <a:gd name="T52" fmla="+- 0 6709 6704"/>
                <a:gd name="T53" fmla="*/ T52 w 14"/>
                <a:gd name="T54" fmla="+- 0 3376 2914"/>
                <a:gd name="T55" fmla="*/ 3376 h 479"/>
                <a:gd name="T56" fmla="+- 0 6706 6704"/>
                <a:gd name="T57" fmla="*/ T56 w 14"/>
                <a:gd name="T58" fmla="+- 0 3386 2914"/>
                <a:gd name="T59" fmla="*/ 3386 h 479"/>
                <a:gd name="T60" fmla="+- 0 6704 6704"/>
                <a:gd name="T61" fmla="*/ T60 w 14"/>
                <a:gd name="T62" fmla="+- 0 3392 2914"/>
                <a:gd name="T63" fmla="*/ 3392 h 4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79">
                  <a:moveTo>
                    <a:pt x="5" y="0"/>
                  </a:moveTo>
                  <a:lnTo>
                    <a:pt x="6" y="4"/>
                  </a:lnTo>
                  <a:lnTo>
                    <a:pt x="9" y="10"/>
                  </a:lnTo>
                  <a:lnTo>
                    <a:pt x="12" y="26"/>
                  </a:lnTo>
                  <a:lnTo>
                    <a:pt x="14" y="64"/>
                  </a:lnTo>
                  <a:lnTo>
                    <a:pt x="14" y="140"/>
                  </a:lnTo>
                  <a:lnTo>
                    <a:pt x="12" y="243"/>
                  </a:lnTo>
                  <a:lnTo>
                    <a:pt x="10" y="345"/>
                  </a:lnTo>
                  <a:lnTo>
                    <a:pt x="9" y="417"/>
                  </a:lnTo>
                  <a:lnTo>
                    <a:pt x="8" y="448"/>
                  </a:lnTo>
                  <a:lnTo>
                    <a:pt x="8" y="454"/>
                  </a:lnTo>
                  <a:lnTo>
                    <a:pt x="8" y="450"/>
                  </a:lnTo>
                  <a:lnTo>
                    <a:pt x="6" y="451"/>
                  </a:lnTo>
                  <a:lnTo>
                    <a:pt x="5" y="462"/>
                  </a:lnTo>
                  <a:lnTo>
                    <a:pt x="2" y="472"/>
                  </a:lnTo>
                  <a:lnTo>
                    <a:pt x="0" y="478"/>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4" name="Freeform 99"/>
            <p:cNvSpPr>
              <a:spLocks/>
            </p:cNvSpPr>
            <p:nvPr/>
          </p:nvSpPr>
          <p:spPr bwMode="auto">
            <a:xfrm>
              <a:off x="6793" y="2916"/>
              <a:ext cx="14" cy="477"/>
            </a:xfrm>
            <a:custGeom>
              <a:avLst/>
              <a:gdLst>
                <a:gd name="T0" fmla="+- 0 6799 6793"/>
                <a:gd name="T1" fmla="*/ T0 w 14"/>
                <a:gd name="T2" fmla="+- 0 2916 2916"/>
                <a:gd name="T3" fmla="*/ 2916 h 477"/>
                <a:gd name="T4" fmla="+- 0 6798 6793"/>
                <a:gd name="T5" fmla="*/ T4 w 14"/>
                <a:gd name="T6" fmla="+- 0 2921 2916"/>
                <a:gd name="T7" fmla="*/ 2921 h 477"/>
                <a:gd name="T8" fmla="+- 0 6796 6793"/>
                <a:gd name="T9" fmla="*/ T8 w 14"/>
                <a:gd name="T10" fmla="+- 0 2925 2916"/>
                <a:gd name="T11" fmla="*/ 2925 h 477"/>
                <a:gd name="T12" fmla="+- 0 6794 6793"/>
                <a:gd name="T13" fmla="*/ T12 w 14"/>
                <a:gd name="T14" fmla="+- 0 2941 2916"/>
                <a:gd name="T15" fmla="*/ 2941 h 477"/>
                <a:gd name="T16" fmla="+- 0 6793 6793"/>
                <a:gd name="T17" fmla="*/ T16 w 14"/>
                <a:gd name="T18" fmla="+- 0 2978 2916"/>
                <a:gd name="T19" fmla="*/ 2978 h 477"/>
                <a:gd name="T20" fmla="+- 0 6794 6793"/>
                <a:gd name="T21" fmla="*/ T20 w 14"/>
                <a:gd name="T22" fmla="+- 0 3053 2916"/>
                <a:gd name="T23" fmla="*/ 3053 h 477"/>
                <a:gd name="T24" fmla="+- 0 6795 6793"/>
                <a:gd name="T25" fmla="*/ T24 w 14"/>
                <a:gd name="T26" fmla="+- 0 3155 2916"/>
                <a:gd name="T27" fmla="*/ 3155 h 477"/>
                <a:gd name="T28" fmla="+- 0 6797 6793"/>
                <a:gd name="T29" fmla="*/ T28 w 14"/>
                <a:gd name="T30" fmla="+- 0 3257 2916"/>
                <a:gd name="T31" fmla="*/ 3257 h 477"/>
                <a:gd name="T32" fmla="+- 0 6798 6793"/>
                <a:gd name="T33" fmla="*/ T32 w 14"/>
                <a:gd name="T34" fmla="+- 0 3331 2916"/>
                <a:gd name="T35" fmla="*/ 3331 h 477"/>
                <a:gd name="T36" fmla="+- 0 6805 6793"/>
                <a:gd name="T37" fmla="*/ T36 w 14"/>
                <a:gd name="T38" fmla="+- 0 3388 2916"/>
                <a:gd name="T39" fmla="*/ 3388 h 477"/>
                <a:gd name="T40" fmla="+- 0 6806 6793"/>
                <a:gd name="T41" fmla="*/ T40 w 14"/>
                <a:gd name="T42" fmla="+- 0 3392 2916"/>
                <a:gd name="T43" fmla="*/ 3392 h 4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7">
                  <a:moveTo>
                    <a:pt x="6" y="0"/>
                  </a:moveTo>
                  <a:lnTo>
                    <a:pt x="5" y="5"/>
                  </a:lnTo>
                  <a:lnTo>
                    <a:pt x="3" y="9"/>
                  </a:lnTo>
                  <a:lnTo>
                    <a:pt x="1" y="25"/>
                  </a:lnTo>
                  <a:lnTo>
                    <a:pt x="0" y="62"/>
                  </a:lnTo>
                  <a:lnTo>
                    <a:pt x="1" y="137"/>
                  </a:lnTo>
                  <a:lnTo>
                    <a:pt x="2" y="239"/>
                  </a:lnTo>
                  <a:lnTo>
                    <a:pt x="4" y="341"/>
                  </a:lnTo>
                  <a:lnTo>
                    <a:pt x="5" y="415"/>
                  </a:lnTo>
                  <a:lnTo>
                    <a:pt x="12" y="472"/>
                  </a:lnTo>
                  <a:lnTo>
                    <a:pt x="13" y="476"/>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72" name="Picture 100"/>
            <p:cNvPicPr>
              <a:picLocks noChangeAspect="1" noChangeArrowheads="1"/>
            </p:cNvPicPr>
            <p:nvPr/>
          </p:nvPicPr>
          <p:blipFill>
            <a:blip r:embed="rId10">
              <a:extLst>
                <a:ext uri="{28A0092B-C50C-407E-A947-70E740481C1C}">
                  <a14:useLocalDpi xmlns="" xmlns:a14="http://schemas.microsoft.com/office/drawing/2010/main" val="0"/>
                </a:ext>
              </a:extLst>
            </a:blip>
            <a:srcRect/>
            <a:stretch>
              <a:fillRect/>
            </a:stretch>
          </p:blipFill>
          <p:spPr bwMode="auto">
            <a:xfrm>
              <a:off x="6703" y="2422"/>
              <a:ext cx="105" cy="5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65" name="Freeform 101"/>
            <p:cNvSpPr>
              <a:spLocks/>
            </p:cNvSpPr>
            <p:nvPr/>
          </p:nvSpPr>
          <p:spPr bwMode="auto">
            <a:xfrm>
              <a:off x="6704" y="2425"/>
              <a:ext cx="14" cy="480"/>
            </a:xfrm>
            <a:custGeom>
              <a:avLst/>
              <a:gdLst>
                <a:gd name="T0" fmla="+- 0 6709 6704"/>
                <a:gd name="T1" fmla="*/ T0 w 14"/>
                <a:gd name="T2" fmla="+- 0 2425 2425"/>
                <a:gd name="T3" fmla="*/ 2425 h 480"/>
                <a:gd name="T4" fmla="+- 0 6710 6704"/>
                <a:gd name="T5" fmla="*/ T4 w 14"/>
                <a:gd name="T6" fmla="+- 0 2430 2425"/>
                <a:gd name="T7" fmla="*/ 2430 h 480"/>
                <a:gd name="T8" fmla="+- 0 6713 6704"/>
                <a:gd name="T9" fmla="*/ T8 w 14"/>
                <a:gd name="T10" fmla="+- 0 2436 2425"/>
                <a:gd name="T11" fmla="*/ 2436 h 480"/>
                <a:gd name="T12" fmla="+- 0 6716 6704"/>
                <a:gd name="T13" fmla="*/ T12 w 14"/>
                <a:gd name="T14" fmla="+- 0 2453 2425"/>
                <a:gd name="T15" fmla="*/ 2453 h 480"/>
                <a:gd name="T16" fmla="+- 0 6718 6704"/>
                <a:gd name="T17" fmla="*/ T16 w 14"/>
                <a:gd name="T18" fmla="+- 0 2490 2425"/>
                <a:gd name="T19" fmla="*/ 2490 h 480"/>
                <a:gd name="T20" fmla="+- 0 6718 6704"/>
                <a:gd name="T21" fmla="*/ T20 w 14"/>
                <a:gd name="T22" fmla="+- 0 2566 2425"/>
                <a:gd name="T23" fmla="*/ 2566 h 480"/>
                <a:gd name="T24" fmla="+- 0 6716 6704"/>
                <a:gd name="T25" fmla="*/ T24 w 14"/>
                <a:gd name="T26" fmla="+- 0 2669 2425"/>
                <a:gd name="T27" fmla="*/ 2669 h 480"/>
                <a:gd name="T28" fmla="+- 0 6714 6704"/>
                <a:gd name="T29" fmla="*/ T28 w 14"/>
                <a:gd name="T30" fmla="+- 0 2771 2425"/>
                <a:gd name="T31" fmla="*/ 2771 h 480"/>
                <a:gd name="T32" fmla="+- 0 6713 6704"/>
                <a:gd name="T33" fmla="*/ T32 w 14"/>
                <a:gd name="T34" fmla="+- 0 2844 2425"/>
                <a:gd name="T35" fmla="*/ 2844 h 480"/>
                <a:gd name="T36" fmla="+- 0 6712 6704"/>
                <a:gd name="T37" fmla="*/ T36 w 14"/>
                <a:gd name="T38" fmla="+- 0 2875 2425"/>
                <a:gd name="T39" fmla="*/ 2875 h 480"/>
                <a:gd name="T40" fmla="+- 0 6712 6704"/>
                <a:gd name="T41" fmla="*/ T40 w 14"/>
                <a:gd name="T42" fmla="+- 0 2881 2425"/>
                <a:gd name="T43" fmla="*/ 2881 h 480"/>
                <a:gd name="T44" fmla="+- 0 6712 6704"/>
                <a:gd name="T45" fmla="*/ T44 w 14"/>
                <a:gd name="T46" fmla="+- 0 2877 2425"/>
                <a:gd name="T47" fmla="*/ 2877 h 480"/>
                <a:gd name="T48" fmla="+- 0 6710 6704"/>
                <a:gd name="T49" fmla="*/ T48 w 14"/>
                <a:gd name="T50" fmla="+- 0 2878 2425"/>
                <a:gd name="T51" fmla="*/ 2878 h 480"/>
                <a:gd name="T52" fmla="+- 0 6709 6704"/>
                <a:gd name="T53" fmla="*/ T52 w 14"/>
                <a:gd name="T54" fmla="+- 0 2887 2425"/>
                <a:gd name="T55" fmla="*/ 2887 h 480"/>
                <a:gd name="T56" fmla="+- 0 6706 6704"/>
                <a:gd name="T57" fmla="*/ T56 w 14"/>
                <a:gd name="T58" fmla="+- 0 2899 2425"/>
                <a:gd name="T59" fmla="*/ 2899 h 480"/>
                <a:gd name="T60" fmla="+- 0 6704 6704"/>
                <a:gd name="T61" fmla="*/ T60 w 14"/>
                <a:gd name="T62" fmla="+- 0 2905 2425"/>
                <a:gd name="T63" fmla="*/ 2905 h 4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80">
                  <a:moveTo>
                    <a:pt x="5" y="0"/>
                  </a:moveTo>
                  <a:lnTo>
                    <a:pt x="6" y="5"/>
                  </a:lnTo>
                  <a:lnTo>
                    <a:pt x="9" y="11"/>
                  </a:lnTo>
                  <a:lnTo>
                    <a:pt x="12" y="28"/>
                  </a:lnTo>
                  <a:lnTo>
                    <a:pt x="14" y="65"/>
                  </a:lnTo>
                  <a:lnTo>
                    <a:pt x="14" y="141"/>
                  </a:lnTo>
                  <a:lnTo>
                    <a:pt x="12" y="244"/>
                  </a:lnTo>
                  <a:lnTo>
                    <a:pt x="10" y="346"/>
                  </a:lnTo>
                  <a:lnTo>
                    <a:pt x="9" y="419"/>
                  </a:lnTo>
                  <a:lnTo>
                    <a:pt x="8" y="450"/>
                  </a:lnTo>
                  <a:lnTo>
                    <a:pt x="8" y="456"/>
                  </a:lnTo>
                  <a:lnTo>
                    <a:pt x="8" y="452"/>
                  </a:lnTo>
                  <a:lnTo>
                    <a:pt x="6" y="453"/>
                  </a:lnTo>
                  <a:lnTo>
                    <a:pt x="5" y="462"/>
                  </a:lnTo>
                  <a:lnTo>
                    <a:pt x="2" y="474"/>
                  </a:lnTo>
                  <a:lnTo>
                    <a:pt x="0" y="480"/>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6" name="Freeform 102"/>
            <p:cNvSpPr>
              <a:spLocks/>
            </p:cNvSpPr>
            <p:nvPr/>
          </p:nvSpPr>
          <p:spPr bwMode="auto">
            <a:xfrm>
              <a:off x="6793" y="2428"/>
              <a:ext cx="14" cy="477"/>
            </a:xfrm>
            <a:custGeom>
              <a:avLst/>
              <a:gdLst>
                <a:gd name="T0" fmla="+- 0 6799 6793"/>
                <a:gd name="T1" fmla="*/ T0 w 14"/>
                <a:gd name="T2" fmla="+- 0 2429 2429"/>
                <a:gd name="T3" fmla="*/ 2429 h 477"/>
                <a:gd name="T4" fmla="+- 0 6798 6793"/>
                <a:gd name="T5" fmla="*/ T4 w 14"/>
                <a:gd name="T6" fmla="+- 0 2433 2429"/>
                <a:gd name="T7" fmla="*/ 2433 h 477"/>
                <a:gd name="T8" fmla="+- 0 6796 6793"/>
                <a:gd name="T9" fmla="*/ T8 w 14"/>
                <a:gd name="T10" fmla="+- 0 2437 2429"/>
                <a:gd name="T11" fmla="*/ 2437 h 477"/>
                <a:gd name="T12" fmla="+- 0 6794 6793"/>
                <a:gd name="T13" fmla="*/ T12 w 14"/>
                <a:gd name="T14" fmla="+- 0 2453 2429"/>
                <a:gd name="T15" fmla="*/ 2453 h 477"/>
                <a:gd name="T16" fmla="+- 0 6793 6793"/>
                <a:gd name="T17" fmla="*/ T16 w 14"/>
                <a:gd name="T18" fmla="+- 0 2490 2429"/>
                <a:gd name="T19" fmla="*/ 2490 h 477"/>
                <a:gd name="T20" fmla="+- 0 6794 6793"/>
                <a:gd name="T21" fmla="*/ T20 w 14"/>
                <a:gd name="T22" fmla="+- 0 2565 2429"/>
                <a:gd name="T23" fmla="*/ 2565 h 477"/>
                <a:gd name="T24" fmla="+- 0 6795 6793"/>
                <a:gd name="T25" fmla="*/ T24 w 14"/>
                <a:gd name="T26" fmla="+- 0 2667 2429"/>
                <a:gd name="T27" fmla="*/ 2667 h 477"/>
                <a:gd name="T28" fmla="+- 0 6797 6793"/>
                <a:gd name="T29" fmla="*/ T28 w 14"/>
                <a:gd name="T30" fmla="+- 0 2770 2429"/>
                <a:gd name="T31" fmla="*/ 2770 h 477"/>
                <a:gd name="T32" fmla="+- 0 6798 6793"/>
                <a:gd name="T33" fmla="*/ T32 w 14"/>
                <a:gd name="T34" fmla="+- 0 2844 2429"/>
                <a:gd name="T35" fmla="*/ 2844 h 477"/>
                <a:gd name="T36" fmla="+- 0 6805 6793"/>
                <a:gd name="T37" fmla="*/ T36 w 14"/>
                <a:gd name="T38" fmla="+- 0 2901 2429"/>
                <a:gd name="T39" fmla="*/ 2901 h 477"/>
                <a:gd name="T40" fmla="+- 0 6806 6793"/>
                <a:gd name="T41" fmla="*/ T40 w 14"/>
                <a:gd name="T42" fmla="+- 0 2905 2429"/>
                <a:gd name="T43" fmla="*/ 2905 h 4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7">
                  <a:moveTo>
                    <a:pt x="6" y="0"/>
                  </a:moveTo>
                  <a:lnTo>
                    <a:pt x="5" y="4"/>
                  </a:lnTo>
                  <a:lnTo>
                    <a:pt x="3" y="8"/>
                  </a:lnTo>
                  <a:lnTo>
                    <a:pt x="1" y="24"/>
                  </a:lnTo>
                  <a:lnTo>
                    <a:pt x="0" y="61"/>
                  </a:lnTo>
                  <a:lnTo>
                    <a:pt x="1" y="136"/>
                  </a:lnTo>
                  <a:lnTo>
                    <a:pt x="2" y="238"/>
                  </a:lnTo>
                  <a:lnTo>
                    <a:pt x="4" y="341"/>
                  </a:lnTo>
                  <a:lnTo>
                    <a:pt x="5" y="415"/>
                  </a:lnTo>
                  <a:lnTo>
                    <a:pt x="12" y="472"/>
                  </a:lnTo>
                  <a:lnTo>
                    <a:pt x="13" y="476"/>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7" name="Freeform 103"/>
            <p:cNvSpPr>
              <a:spLocks/>
            </p:cNvSpPr>
            <p:nvPr/>
          </p:nvSpPr>
          <p:spPr bwMode="auto">
            <a:xfrm>
              <a:off x="6709" y="2425"/>
              <a:ext cx="96" cy="15"/>
            </a:xfrm>
            <a:custGeom>
              <a:avLst/>
              <a:gdLst>
                <a:gd name="T0" fmla="+- 0 6709 6709"/>
                <a:gd name="T1" fmla="*/ T0 w 96"/>
                <a:gd name="T2" fmla="+- 0 2425 2425"/>
                <a:gd name="T3" fmla="*/ 2425 h 15"/>
                <a:gd name="T4" fmla="+- 0 6720 6709"/>
                <a:gd name="T5" fmla="*/ T4 w 96"/>
                <a:gd name="T6" fmla="+- 0 2430 2425"/>
                <a:gd name="T7" fmla="*/ 2430 h 15"/>
                <a:gd name="T8" fmla="+- 0 6732 6709"/>
                <a:gd name="T9" fmla="*/ T8 w 96"/>
                <a:gd name="T10" fmla="+- 0 2434 2425"/>
                <a:gd name="T11" fmla="*/ 2434 h 15"/>
                <a:gd name="T12" fmla="+- 0 6743 6709"/>
                <a:gd name="T13" fmla="*/ T12 w 96"/>
                <a:gd name="T14" fmla="+- 0 2438 2425"/>
                <a:gd name="T15" fmla="*/ 2438 h 15"/>
                <a:gd name="T16" fmla="+- 0 6755 6709"/>
                <a:gd name="T17" fmla="*/ T16 w 96"/>
                <a:gd name="T18" fmla="+- 0 2440 2425"/>
                <a:gd name="T19" fmla="*/ 2440 h 15"/>
                <a:gd name="T20" fmla="+- 0 6767 6709"/>
                <a:gd name="T21" fmla="*/ T20 w 96"/>
                <a:gd name="T22" fmla="+- 0 2438 2425"/>
                <a:gd name="T23" fmla="*/ 2438 h 15"/>
                <a:gd name="T24" fmla="+- 0 6780 6709"/>
                <a:gd name="T25" fmla="*/ T24 w 96"/>
                <a:gd name="T26" fmla="+- 0 2435 2425"/>
                <a:gd name="T27" fmla="*/ 2435 h 15"/>
                <a:gd name="T28" fmla="+- 0 6793 6709"/>
                <a:gd name="T29" fmla="*/ T28 w 96"/>
                <a:gd name="T30" fmla="+- 0 2431 2425"/>
                <a:gd name="T31" fmla="*/ 2431 h 15"/>
                <a:gd name="T32" fmla="+- 0 6805 6709"/>
                <a:gd name="T33" fmla="*/ T32 w 96"/>
                <a:gd name="T34" fmla="+- 0 2426 2425"/>
                <a:gd name="T35" fmla="*/ 2426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6" h="15">
                  <a:moveTo>
                    <a:pt x="0" y="0"/>
                  </a:moveTo>
                  <a:lnTo>
                    <a:pt x="11" y="5"/>
                  </a:lnTo>
                  <a:lnTo>
                    <a:pt x="23" y="9"/>
                  </a:lnTo>
                  <a:lnTo>
                    <a:pt x="34" y="13"/>
                  </a:lnTo>
                  <a:lnTo>
                    <a:pt x="46" y="15"/>
                  </a:lnTo>
                  <a:lnTo>
                    <a:pt x="58" y="13"/>
                  </a:lnTo>
                  <a:lnTo>
                    <a:pt x="71" y="10"/>
                  </a:lnTo>
                  <a:lnTo>
                    <a:pt x="84" y="6"/>
                  </a:lnTo>
                  <a:lnTo>
                    <a:pt x="96" y="1"/>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8" name="Freeform 104"/>
            <p:cNvSpPr>
              <a:spLocks/>
            </p:cNvSpPr>
            <p:nvPr/>
          </p:nvSpPr>
          <p:spPr bwMode="auto">
            <a:xfrm>
              <a:off x="6708" y="2906"/>
              <a:ext cx="96" cy="15"/>
            </a:xfrm>
            <a:custGeom>
              <a:avLst/>
              <a:gdLst>
                <a:gd name="T0" fmla="+- 0 6708 6708"/>
                <a:gd name="T1" fmla="*/ T0 w 96"/>
                <a:gd name="T2" fmla="+- 0 2906 2906"/>
                <a:gd name="T3" fmla="*/ 2906 h 15"/>
                <a:gd name="T4" fmla="+- 0 6719 6708"/>
                <a:gd name="T5" fmla="*/ T4 w 96"/>
                <a:gd name="T6" fmla="+- 0 2912 2906"/>
                <a:gd name="T7" fmla="*/ 2912 h 15"/>
                <a:gd name="T8" fmla="+- 0 6730 6708"/>
                <a:gd name="T9" fmla="*/ T8 w 96"/>
                <a:gd name="T10" fmla="+- 0 2916 2906"/>
                <a:gd name="T11" fmla="*/ 2916 h 15"/>
                <a:gd name="T12" fmla="+- 0 6742 6708"/>
                <a:gd name="T13" fmla="*/ T12 w 96"/>
                <a:gd name="T14" fmla="+- 0 2920 2906"/>
                <a:gd name="T15" fmla="*/ 2920 h 15"/>
                <a:gd name="T16" fmla="+- 0 6755 6708"/>
                <a:gd name="T17" fmla="*/ T16 w 96"/>
                <a:gd name="T18" fmla="+- 0 2921 2906"/>
                <a:gd name="T19" fmla="*/ 2921 h 15"/>
                <a:gd name="T20" fmla="+- 0 6767 6708"/>
                <a:gd name="T21" fmla="*/ T20 w 96"/>
                <a:gd name="T22" fmla="+- 0 2920 2906"/>
                <a:gd name="T23" fmla="*/ 2920 h 15"/>
                <a:gd name="T24" fmla="+- 0 6779 6708"/>
                <a:gd name="T25" fmla="*/ T24 w 96"/>
                <a:gd name="T26" fmla="+- 0 2916 2906"/>
                <a:gd name="T27" fmla="*/ 2916 h 15"/>
                <a:gd name="T28" fmla="+- 0 6791 6708"/>
                <a:gd name="T29" fmla="*/ T28 w 96"/>
                <a:gd name="T30" fmla="+- 0 2912 2906"/>
                <a:gd name="T31" fmla="*/ 2912 h 15"/>
                <a:gd name="T32" fmla="+- 0 6804 6708"/>
                <a:gd name="T33" fmla="*/ T32 w 96"/>
                <a:gd name="T34" fmla="+- 0 2908 2906"/>
                <a:gd name="T35" fmla="*/ 2908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6" h="15">
                  <a:moveTo>
                    <a:pt x="0" y="0"/>
                  </a:moveTo>
                  <a:lnTo>
                    <a:pt x="11" y="6"/>
                  </a:lnTo>
                  <a:lnTo>
                    <a:pt x="22" y="10"/>
                  </a:lnTo>
                  <a:lnTo>
                    <a:pt x="34" y="14"/>
                  </a:lnTo>
                  <a:lnTo>
                    <a:pt x="47" y="15"/>
                  </a:lnTo>
                  <a:lnTo>
                    <a:pt x="59" y="14"/>
                  </a:lnTo>
                  <a:lnTo>
                    <a:pt x="71" y="10"/>
                  </a:lnTo>
                  <a:lnTo>
                    <a:pt x="83" y="6"/>
                  </a:lnTo>
                  <a:lnTo>
                    <a:pt x="96" y="2"/>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77" name="Picture 105"/>
            <p:cNvPicPr>
              <a:picLocks noChangeAspect="1" noChangeArrowheads="1"/>
            </p:cNvPicPr>
            <p:nvPr/>
          </p:nvPicPr>
          <p:blipFill>
            <a:blip r:embed="rId11">
              <a:extLst>
                <a:ext uri="{28A0092B-C50C-407E-A947-70E740481C1C}">
                  <a14:useLocalDpi xmlns="" xmlns:a14="http://schemas.microsoft.com/office/drawing/2010/main" val="0"/>
                </a:ext>
              </a:extLst>
            </a:blip>
            <a:srcRect/>
            <a:stretch>
              <a:fillRect/>
            </a:stretch>
          </p:blipFill>
          <p:spPr bwMode="auto">
            <a:xfrm>
              <a:off x="6703" y="3391"/>
              <a:ext cx="104" cy="5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0" name="Freeform 106"/>
            <p:cNvSpPr>
              <a:spLocks/>
            </p:cNvSpPr>
            <p:nvPr/>
          </p:nvSpPr>
          <p:spPr bwMode="auto">
            <a:xfrm>
              <a:off x="6704" y="3400"/>
              <a:ext cx="14" cy="479"/>
            </a:xfrm>
            <a:custGeom>
              <a:avLst/>
              <a:gdLst>
                <a:gd name="T0" fmla="+- 0 6709 6704"/>
                <a:gd name="T1" fmla="*/ T0 w 14"/>
                <a:gd name="T2" fmla="+- 0 3401 3401"/>
                <a:gd name="T3" fmla="*/ 3401 h 479"/>
                <a:gd name="T4" fmla="+- 0 6710 6704"/>
                <a:gd name="T5" fmla="*/ T4 w 14"/>
                <a:gd name="T6" fmla="+- 0 3405 3401"/>
                <a:gd name="T7" fmla="*/ 3405 h 479"/>
                <a:gd name="T8" fmla="+- 0 6713 6704"/>
                <a:gd name="T9" fmla="*/ T8 w 14"/>
                <a:gd name="T10" fmla="+- 0 3411 3401"/>
                <a:gd name="T11" fmla="*/ 3411 h 479"/>
                <a:gd name="T12" fmla="+- 0 6716 6704"/>
                <a:gd name="T13" fmla="*/ T12 w 14"/>
                <a:gd name="T14" fmla="+- 0 3427 3401"/>
                <a:gd name="T15" fmla="*/ 3427 h 479"/>
                <a:gd name="T16" fmla="+- 0 6718 6704"/>
                <a:gd name="T17" fmla="*/ T16 w 14"/>
                <a:gd name="T18" fmla="+- 0 3466 3401"/>
                <a:gd name="T19" fmla="*/ 3466 h 479"/>
                <a:gd name="T20" fmla="+- 0 6718 6704"/>
                <a:gd name="T21" fmla="*/ T20 w 14"/>
                <a:gd name="T22" fmla="+- 0 3541 3401"/>
                <a:gd name="T23" fmla="*/ 3541 h 479"/>
                <a:gd name="T24" fmla="+- 0 6716 6704"/>
                <a:gd name="T25" fmla="*/ T24 w 14"/>
                <a:gd name="T26" fmla="+- 0 3644 3401"/>
                <a:gd name="T27" fmla="*/ 3644 h 479"/>
                <a:gd name="T28" fmla="+- 0 6714 6704"/>
                <a:gd name="T29" fmla="*/ T28 w 14"/>
                <a:gd name="T30" fmla="+- 0 3746 3401"/>
                <a:gd name="T31" fmla="*/ 3746 h 479"/>
                <a:gd name="T32" fmla="+- 0 6713 6704"/>
                <a:gd name="T33" fmla="*/ T32 w 14"/>
                <a:gd name="T34" fmla="+- 0 3818 3401"/>
                <a:gd name="T35" fmla="*/ 3818 h 479"/>
                <a:gd name="T36" fmla="+- 0 6712 6704"/>
                <a:gd name="T37" fmla="*/ T36 w 14"/>
                <a:gd name="T38" fmla="+- 0 3850 3401"/>
                <a:gd name="T39" fmla="*/ 3850 h 479"/>
                <a:gd name="T40" fmla="+- 0 6712 6704"/>
                <a:gd name="T41" fmla="*/ T40 w 14"/>
                <a:gd name="T42" fmla="+- 0 3856 3401"/>
                <a:gd name="T43" fmla="*/ 3856 h 479"/>
                <a:gd name="T44" fmla="+- 0 6712 6704"/>
                <a:gd name="T45" fmla="*/ T44 w 14"/>
                <a:gd name="T46" fmla="+- 0 3852 3401"/>
                <a:gd name="T47" fmla="*/ 3852 h 479"/>
                <a:gd name="T48" fmla="+- 0 6710 6704"/>
                <a:gd name="T49" fmla="*/ T48 w 14"/>
                <a:gd name="T50" fmla="+- 0 3852 3401"/>
                <a:gd name="T51" fmla="*/ 3852 h 479"/>
                <a:gd name="T52" fmla="+- 0 6709 6704"/>
                <a:gd name="T53" fmla="*/ T52 w 14"/>
                <a:gd name="T54" fmla="+- 0 3863 3401"/>
                <a:gd name="T55" fmla="*/ 3863 h 479"/>
                <a:gd name="T56" fmla="+- 0 6706 6704"/>
                <a:gd name="T57" fmla="*/ T56 w 14"/>
                <a:gd name="T58" fmla="+- 0 3874 3401"/>
                <a:gd name="T59" fmla="*/ 3874 h 479"/>
                <a:gd name="T60" fmla="+- 0 6704 6704"/>
                <a:gd name="T61" fmla="*/ T60 w 14"/>
                <a:gd name="T62" fmla="+- 0 3880 3401"/>
                <a:gd name="T63" fmla="*/ 3880 h 4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79">
                  <a:moveTo>
                    <a:pt x="5" y="0"/>
                  </a:moveTo>
                  <a:lnTo>
                    <a:pt x="6" y="4"/>
                  </a:lnTo>
                  <a:lnTo>
                    <a:pt x="9" y="10"/>
                  </a:lnTo>
                  <a:lnTo>
                    <a:pt x="12" y="26"/>
                  </a:lnTo>
                  <a:lnTo>
                    <a:pt x="14" y="65"/>
                  </a:lnTo>
                  <a:lnTo>
                    <a:pt x="14" y="140"/>
                  </a:lnTo>
                  <a:lnTo>
                    <a:pt x="12" y="243"/>
                  </a:lnTo>
                  <a:lnTo>
                    <a:pt x="10" y="345"/>
                  </a:lnTo>
                  <a:lnTo>
                    <a:pt x="9" y="417"/>
                  </a:lnTo>
                  <a:lnTo>
                    <a:pt x="8" y="449"/>
                  </a:lnTo>
                  <a:lnTo>
                    <a:pt x="8" y="455"/>
                  </a:lnTo>
                  <a:lnTo>
                    <a:pt x="8" y="451"/>
                  </a:lnTo>
                  <a:lnTo>
                    <a:pt x="6" y="451"/>
                  </a:lnTo>
                  <a:lnTo>
                    <a:pt x="5" y="462"/>
                  </a:lnTo>
                  <a:lnTo>
                    <a:pt x="2" y="473"/>
                  </a:lnTo>
                  <a:lnTo>
                    <a:pt x="0" y="479"/>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1" name="Freeform 107"/>
            <p:cNvSpPr>
              <a:spLocks/>
            </p:cNvSpPr>
            <p:nvPr/>
          </p:nvSpPr>
          <p:spPr bwMode="auto">
            <a:xfrm>
              <a:off x="6793" y="3403"/>
              <a:ext cx="14" cy="477"/>
            </a:xfrm>
            <a:custGeom>
              <a:avLst/>
              <a:gdLst>
                <a:gd name="T0" fmla="+- 0 6799 6793"/>
                <a:gd name="T1" fmla="*/ T0 w 14"/>
                <a:gd name="T2" fmla="+- 0 3403 3403"/>
                <a:gd name="T3" fmla="*/ 3403 h 477"/>
                <a:gd name="T4" fmla="+- 0 6798 6793"/>
                <a:gd name="T5" fmla="*/ T4 w 14"/>
                <a:gd name="T6" fmla="+- 0 3408 3403"/>
                <a:gd name="T7" fmla="*/ 3408 h 477"/>
                <a:gd name="T8" fmla="+- 0 6796 6793"/>
                <a:gd name="T9" fmla="*/ T8 w 14"/>
                <a:gd name="T10" fmla="+- 0 3412 3403"/>
                <a:gd name="T11" fmla="*/ 3412 h 477"/>
                <a:gd name="T12" fmla="+- 0 6794 6793"/>
                <a:gd name="T13" fmla="*/ T12 w 14"/>
                <a:gd name="T14" fmla="+- 0 3428 3403"/>
                <a:gd name="T15" fmla="*/ 3428 h 477"/>
                <a:gd name="T16" fmla="+- 0 6793 6793"/>
                <a:gd name="T17" fmla="*/ T16 w 14"/>
                <a:gd name="T18" fmla="+- 0 3466 3403"/>
                <a:gd name="T19" fmla="*/ 3466 h 477"/>
                <a:gd name="T20" fmla="+- 0 6794 6793"/>
                <a:gd name="T21" fmla="*/ T20 w 14"/>
                <a:gd name="T22" fmla="+- 0 3540 3403"/>
                <a:gd name="T23" fmla="*/ 3540 h 477"/>
                <a:gd name="T24" fmla="+- 0 6795 6793"/>
                <a:gd name="T25" fmla="*/ T24 w 14"/>
                <a:gd name="T26" fmla="+- 0 3642 3403"/>
                <a:gd name="T27" fmla="*/ 3642 h 477"/>
                <a:gd name="T28" fmla="+- 0 6797 6793"/>
                <a:gd name="T29" fmla="*/ T28 w 14"/>
                <a:gd name="T30" fmla="+- 0 3744 3403"/>
                <a:gd name="T31" fmla="*/ 3744 h 477"/>
                <a:gd name="T32" fmla="+- 0 6798 6793"/>
                <a:gd name="T33" fmla="*/ T32 w 14"/>
                <a:gd name="T34" fmla="+- 0 3818 3403"/>
                <a:gd name="T35" fmla="*/ 3818 h 477"/>
                <a:gd name="T36" fmla="+- 0 6805 6793"/>
                <a:gd name="T37" fmla="*/ T36 w 14"/>
                <a:gd name="T38" fmla="+- 0 3875 3403"/>
                <a:gd name="T39" fmla="*/ 3875 h 477"/>
                <a:gd name="T40" fmla="+- 0 6806 6793"/>
                <a:gd name="T41" fmla="*/ T40 w 14"/>
                <a:gd name="T42" fmla="+- 0 3880 3403"/>
                <a:gd name="T43" fmla="*/ 3880 h 4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7">
                  <a:moveTo>
                    <a:pt x="6" y="0"/>
                  </a:moveTo>
                  <a:lnTo>
                    <a:pt x="5" y="5"/>
                  </a:lnTo>
                  <a:lnTo>
                    <a:pt x="3" y="9"/>
                  </a:lnTo>
                  <a:lnTo>
                    <a:pt x="1" y="25"/>
                  </a:lnTo>
                  <a:lnTo>
                    <a:pt x="0" y="63"/>
                  </a:lnTo>
                  <a:lnTo>
                    <a:pt x="1" y="137"/>
                  </a:lnTo>
                  <a:lnTo>
                    <a:pt x="2" y="239"/>
                  </a:lnTo>
                  <a:lnTo>
                    <a:pt x="4" y="341"/>
                  </a:lnTo>
                  <a:lnTo>
                    <a:pt x="5" y="415"/>
                  </a:lnTo>
                  <a:lnTo>
                    <a:pt x="12" y="472"/>
                  </a:lnTo>
                  <a:lnTo>
                    <a:pt x="13" y="477"/>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3" name="Freeform 108"/>
            <p:cNvSpPr>
              <a:spLocks/>
            </p:cNvSpPr>
            <p:nvPr/>
          </p:nvSpPr>
          <p:spPr bwMode="auto">
            <a:xfrm>
              <a:off x="6709" y="3399"/>
              <a:ext cx="96" cy="15"/>
            </a:xfrm>
            <a:custGeom>
              <a:avLst/>
              <a:gdLst>
                <a:gd name="T0" fmla="+- 0 6709 6709"/>
                <a:gd name="T1" fmla="*/ T0 w 96"/>
                <a:gd name="T2" fmla="+- 0 3400 3400"/>
                <a:gd name="T3" fmla="*/ 3400 h 15"/>
                <a:gd name="T4" fmla="+- 0 6720 6709"/>
                <a:gd name="T5" fmla="*/ T4 w 96"/>
                <a:gd name="T6" fmla="+- 0 3405 3400"/>
                <a:gd name="T7" fmla="*/ 3405 h 15"/>
                <a:gd name="T8" fmla="+- 0 6732 6709"/>
                <a:gd name="T9" fmla="*/ T8 w 96"/>
                <a:gd name="T10" fmla="+- 0 3409 3400"/>
                <a:gd name="T11" fmla="*/ 3409 h 15"/>
                <a:gd name="T12" fmla="+- 0 6743 6709"/>
                <a:gd name="T13" fmla="*/ T12 w 96"/>
                <a:gd name="T14" fmla="+- 0 3412 3400"/>
                <a:gd name="T15" fmla="*/ 3412 h 15"/>
                <a:gd name="T16" fmla="+- 0 6755 6709"/>
                <a:gd name="T17" fmla="*/ T16 w 96"/>
                <a:gd name="T18" fmla="+- 0 3414 3400"/>
                <a:gd name="T19" fmla="*/ 3414 h 15"/>
                <a:gd name="T20" fmla="+- 0 6767 6709"/>
                <a:gd name="T21" fmla="*/ T20 w 96"/>
                <a:gd name="T22" fmla="+- 0 3413 3400"/>
                <a:gd name="T23" fmla="*/ 3413 h 15"/>
                <a:gd name="T24" fmla="+- 0 6780 6709"/>
                <a:gd name="T25" fmla="*/ T24 w 96"/>
                <a:gd name="T26" fmla="+- 0 3410 3400"/>
                <a:gd name="T27" fmla="*/ 3410 h 15"/>
                <a:gd name="T28" fmla="+- 0 6793 6709"/>
                <a:gd name="T29" fmla="*/ T28 w 96"/>
                <a:gd name="T30" fmla="+- 0 3405 3400"/>
                <a:gd name="T31" fmla="*/ 3405 h 15"/>
                <a:gd name="T32" fmla="+- 0 6805 6709"/>
                <a:gd name="T33" fmla="*/ T32 w 96"/>
                <a:gd name="T34" fmla="+- 0 3401 3400"/>
                <a:gd name="T35" fmla="*/ 3401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6" h="15">
                  <a:moveTo>
                    <a:pt x="0" y="0"/>
                  </a:moveTo>
                  <a:lnTo>
                    <a:pt x="11" y="5"/>
                  </a:lnTo>
                  <a:lnTo>
                    <a:pt x="23" y="9"/>
                  </a:lnTo>
                  <a:lnTo>
                    <a:pt x="34" y="12"/>
                  </a:lnTo>
                  <a:lnTo>
                    <a:pt x="46" y="14"/>
                  </a:lnTo>
                  <a:lnTo>
                    <a:pt x="58" y="13"/>
                  </a:lnTo>
                  <a:lnTo>
                    <a:pt x="71" y="10"/>
                  </a:lnTo>
                  <a:lnTo>
                    <a:pt x="84" y="5"/>
                  </a:lnTo>
                  <a:lnTo>
                    <a:pt x="96" y="1"/>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4" name="Freeform 109"/>
            <p:cNvSpPr>
              <a:spLocks/>
            </p:cNvSpPr>
            <p:nvPr/>
          </p:nvSpPr>
          <p:spPr bwMode="auto">
            <a:xfrm>
              <a:off x="6708" y="3880"/>
              <a:ext cx="96" cy="15"/>
            </a:xfrm>
            <a:custGeom>
              <a:avLst/>
              <a:gdLst>
                <a:gd name="T0" fmla="+- 0 6708 6708"/>
                <a:gd name="T1" fmla="*/ T0 w 96"/>
                <a:gd name="T2" fmla="+- 0 3881 3881"/>
                <a:gd name="T3" fmla="*/ 3881 h 15"/>
                <a:gd name="T4" fmla="+- 0 6719 6708"/>
                <a:gd name="T5" fmla="*/ T4 w 96"/>
                <a:gd name="T6" fmla="+- 0 3886 3881"/>
                <a:gd name="T7" fmla="*/ 3886 h 15"/>
                <a:gd name="T8" fmla="+- 0 6730 6708"/>
                <a:gd name="T9" fmla="*/ T8 w 96"/>
                <a:gd name="T10" fmla="+- 0 3891 3881"/>
                <a:gd name="T11" fmla="*/ 3891 h 15"/>
                <a:gd name="T12" fmla="+- 0 6742 6708"/>
                <a:gd name="T13" fmla="*/ T12 w 96"/>
                <a:gd name="T14" fmla="+- 0 3894 3881"/>
                <a:gd name="T15" fmla="*/ 3894 h 15"/>
                <a:gd name="T16" fmla="+- 0 6755 6708"/>
                <a:gd name="T17" fmla="*/ T16 w 96"/>
                <a:gd name="T18" fmla="+- 0 3895 3881"/>
                <a:gd name="T19" fmla="*/ 3895 h 15"/>
                <a:gd name="T20" fmla="+- 0 6767 6708"/>
                <a:gd name="T21" fmla="*/ T20 w 96"/>
                <a:gd name="T22" fmla="+- 0 3895 3881"/>
                <a:gd name="T23" fmla="*/ 3895 h 15"/>
                <a:gd name="T24" fmla="+- 0 6779 6708"/>
                <a:gd name="T25" fmla="*/ T24 w 96"/>
                <a:gd name="T26" fmla="+- 0 3892 3881"/>
                <a:gd name="T27" fmla="*/ 3892 h 15"/>
                <a:gd name="T28" fmla="+- 0 6791 6708"/>
                <a:gd name="T29" fmla="*/ T28 w 96"/>
                <a:gd name="T30" fmla="+- 0 3887 3881"/>
                <a:gd name="T31" fmla="*/ 3887 h 15"/>
                <a:gd name="T32" fmla="+- 0 6804 6708"/>
                <a:gd name="T33" fmla="*/ T32 w 96"/>
                <a:gd name="T34" fmla="+- 0 3882 3881"/>
                <a:gd name="T35" fmla="*/ 3882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6" h="15">
                  <a:moveTo>
                    <a:pt x="0" y="0"/>
                  </a:moveTo>
                  <a:lnTo>
                    <a:pt x="11" y="5"/>
                  </a:lnTo>
                  <a:lnTo>
                    <a:pt x="22" y="10"/>
                  </a:lnTo>
                  <a:lnTo>
                    <a:pt x="34" y="13"/>
                  </a:lnTo>
                  <a:lnTo>
                    <a:pt x="47" y="14"/>
                  </a:lnTo>
                  <a:lnTo>
                    <a:pt x="59" y="14"/>
                  </a:lnTo>
                  <a:lnTo>
                    <a:pt x="71" y="11"/>
                  </a:lnTo>
                  <a:lnTo>
                    <a:pt x="83" y="6"/>
                  </a:lnTo>
                  <a:lnTo>
                    <a:pt x="96" y="1"/>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82" name="Picture 110"/>
            <p:cNvPicPr>
              <a:picLocks noChangeAspect="1" noChangeArrowheads="1"/>
            </p:cNvPicPr>
            <p:nvPr/>
          </p:nvPicPr>
          <p:blipFill>
            <a:blip r:embed="rId12">
              <a:extLst>
                <a:ext uri="{28A0092B-C50C-407E-A947-70E740481C1C}">
                  <a14:useLocalDpi xmlns="" xmlns:a14="http://schemas.microsoft.com/office/drawing/2010/main" val="0"/>
                </a:ext>
              </a:extLst>
            </a:blip>
            <a:srcRect/>
            <a:stretch>
              <a:fillRect/>
            </a:stretch>
          </p:blipFill>
          <p:spPr bwMode="auto">
            <a:xfrm>
              <a:off x="7882" y="2900"/>
              <a:ext cx="102" cy="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5" name="Freeform 111"/>
            <p:cNvSpPr>
              <a:spLocks/>
            </p:cNvSpPr>
            <p:nvPr/>
          </p:nvSpPr>
          <p:spPr bwMode="auto">
            <a:xfrm>
              <a:off x="7884" y="2902"/>
              <a:ext cx="14" cy="479"/>
            </a:xfrm>
            <a:custGeom>
              <a:avLst/>
              <a:gdLst>
                <a:gd name="T0" fmla="+- 0 7889 7884"/>
                <a:gd name="T1" fmla="*/ T0 w 14"/>
                <a:gd name="T2" fmla="+- 0 2903 2903"/>
                <a:gd name="T3" fmla="*/ 2903 h 479"/>
                <a:gd name="T4" fmla="+- 0 7890 7884"/>
                <a:gd name="T5" fmla="*/ T4 w 14"/>
                <a:gd name="T6" fmla="+- 0 2908 2903"/>
                <a:gd name="T7" fmla="*/ 2908 h 479"/>
                <a:gd name="T8" fmla="+- 0 7893 7884"/>
                <a:gd name="T9" fmla="*/ T8 w 14"/>
                <a:gd name="T10" fmla="+- 0 2913 2903"/>
                <a:gd name="T11" fmla="*/ 2913 h 479"/>
                <a:gd name="T12" fmla="+- 0 7896 7884"/>
                <a:gd name="T13" fmla="*/ T12 w 14"/>
                <a:gd name="T14" fmla="+- 0 2930 2903"/>
                <a:gd name="T15" fmla="*/ 2930 h 479"/>
                <a:gd name="T16" fmla="+- 0 7897 7884"/>
                <a:gd name="T17" fmla="*/ T16 w 14"/>
                <a:gd name="T18" fmla="+- 0 2968 2903"/>
                <a:gd name="T19" fmla="*/ 2968 h 479"/>
                <a:gd name="T20" fmla="+- 0 7897 7884"/>
                <a:gd name="T21" fmla="*/ T20 w 14"/>
                <a:gd name="T22" fmla="+- 0 3043 2903"/>
                <a:gd name="T23" fmla="*/ 3043 h 479"/>
                <a:gd name="T24" fmla="+- 0 7896 7884"/>
                <a:gd name="T25" fmla="*/ T24 w 14"/>
                <a:gd name="T26" fmla="+- 0 3146 2903"/>
                <a:gd name="T27" fmla="*/ 3146 h 479"/>
                <a:gd name="T28" fmla="+- 0 7894 7884"/>
                <a:gd name="T29" fmla="*/ T28 w 14"/>
                <a:gd name="T30" fmla="+- 0 3248 2903"/>
                <a:gd name="T31" fmla="*/ 3248 h 479"/>
                <a:gd name="T32" fmla="+- 0 7892 7884"/>
                <a:gd name="T33" fmla="*/ T32 w 14"/>
                <a:gd name="T34" fmla="+- 0 3320 2903"/>
                <a:gd name="T35" fmla="*/ 3320 h 479"/>
                <a:gd name="T36" fmla="+- 0 7892 7884"/>
                <a:gd name="T37" fmla="*/ T36 w 14"/>
                <a:gd name="T38" fmla="+- 0 3352 2903"/>
                <a:gd name="T39" fmla="*/ 3352 h 479"/>
                <a:gd name="T40" fmla="+- 0 7892 7884"/>
                <a:gd name="T41" fmla="*/ T40 w 14"/>
                <a:gd name="T42" fmla="+- 0 3358 2903"/>
                <a:gd name="T43" fmla="*/ 3358 h 479"/>
                <a:gd name="T44" fmla="+- 0 7892 7884"/>
                <a:gd name="T45" fmla="*/ T44 w 14"/>
                <a:gd name="T46" fmla="+- 0 3354 2903"/>
                <a:gd name="T47" fmla="*/ 3354 h 479"/>
                <a:gd name="T48" fmla="+- 0 7891 7884"/>
                <a:gd name="T49" fmla="*/ T48 w 14"/>
                <a:gd name="T50" fmla="+- 0 3354 2903"/>
                <a:gd name="T51" fmla="*/ 3354 h 479"/>
                <a:gd name="T52" fmla="+- 0 7889 7884"/>
                <a:gd name="T53" fmla="*/ T52 w 14"/>
                <a:gd name="T54" fmla="+- 0 3365 2903"/>
                <a:gd name="T55" fmla="*/ 3365 h 479"/>
                <a:gd name="T56" fmla="+- 0 7885 7884"/>
                <a:gd name="T57" fmla="*/ T56 w 14"/>
                <a:gd name="T58" fmla="+- 0 3376 2903"/>
                <a:gd name="T59" fmla="*/ 3376 h 479"/>
                <a:gd name="T60" fmla="+- 0 7884 7884"/>
                <a:gd name="T61" fmla="*/ T60 w 14"/>
                <a:gd name="T62" fmla="+- 0 3382 2903"/>
                <a:gd name="T63" fmla="*/ 3382 h 4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79">
                  <a:moveTo>
                    <a:pt x="5" y="0"/>
                  </a:moveTo>
                  <a:lnTo>
                    <a:pt x="6" y="5"/>
                  </a:lnTo>
                  <a:lnTo>
                    <a:pt x="9" y="10"/>
                  </a:lnTo>
                  <a:lnTo>
                    <a:pt x="12" y="27"/>
                  </a:lnTo>
                  <a:lnTo>
                    <a:pt x="13" y="65"/>
                  </a:lnTo>
                  <a:lnTo>
                    <a:pt x="13" y="140"/>
                  </a:lnTo>
                  <a:lnTo>
                    <a:pt x="12" y="243"/>
                  </a:lnTo>
                  <a:lnTo>
                    <a:pt x="10" y="345"/>
                  </a:lnTo>
                  <a:lnTo>
                    <a:pt x="8" y="417"/>
                  </a:lnTo>
                  <a:lnTo>
                    <a:pt x="8" y="449"/>
                  </a:lnTo>
                  <a:lnTo>
                    <a:pt x="8" y="455"/>
                  </a:lnTo>
                  <a:lnTo>
                    <a:pt x="8" y="451"/>
                  </a:lnTo>
                  <a:lnTo>
                    <a:pt x="7" y="451"/>
                  </a:lnTo>
                  <a:lnTo>
                    <a:pt x="5" y="462"/>
                  </a:lnTo>
                  <a:lnTo>
                    <a:pt x="1" y="473"/>
                  </a:lnTo>
                  <a:lnTo>
                    <a:pt x="0" y="479"/>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6" name="Freeform 112"/>
            <p:cNvSpPr>
              <a:spLocks/>
            </p:cNvSpPr>
            <p:nvPr/>
          </p:nvSpPr>
          <p:spPr bwMode="auto">
            <a:xfrm>
              <a:off x="7974" y="2905"/>
              <a:ext cx="14" cy="477"/>
            </a:xfrm>
            <a:custGeom>
              <a:avLst/>
              <a:gdLst>
                <a:gd name="T0" fmla="+- 0 7979 7974"/>
                <a:gd name="T1" fmla="*/ T0 w 14"/>
                <a:gd name="T2" fmla="+- 0 2905 2905"/>
                <a:gd name="T3" fmla="*/ 2905 h 477"/>
                <a:gd name="T4" fmla="+- 0 7978 7974"/>
                <a:gd name="T5" fmla="*/ T4 w 14"/>
                <a:gd name="T6" fmla="+- 0 2910 2905"/>
                <a:gd name="T7" fmla="*/ 2910 h 477"/>
                <a:gd name="T8" fmla="+- 0 7976 7974"/>
                <a:gd name="T9" fmla="*/ T8 w 14"/>
                <a:gd name="T10" fmla="+- 0 2914 2905"/>
                <a:gd name="T11" fmla="*/ 2914 h 477"/>
                <a:gd name="T12" fmla="+- 0 7975 7974"/>
                <a:gd name="T13" fmla="*/ T12 w 14"/>
                <a:gd name="T14" fmla="+- 0 2930 2905"/>
                <a:gd name="T15" fmla="*/ 2930 h 477"/>
                <a:gd name="T16" fmla="+- 0 7974 7974"/>
                <a:gd name="T17" fmla="*/ T16 w 14"/>
                <a:gd name="T18" fmla="+- 0 2968 2905"/>
                <a:gd name="T19" fmla="*/ 2968 h 477"/>
                <a:gd name="T20" fmla="+- 0 7974 7974"/>
                <a:gd name="T21" fmla="*/ T20 w 14"/>
                <a:gd name="T22" fmla="+- 0 3042 2905"/>
                <a:gd name="T23" fmla="*/ 3042 h 477"/>
                <a:gd name="T24" fmla="+- 0 7975 7974"/>
                <a:gd name="T25" fmla="*/ T24 w 14"/>
                <a:gd name="T26" fmla="+- 0 3144 2905"/>
                <a:gd name="T27" fmla="*/ 3144 h 477"/>
                <a:gd name="T28" fmla="+- 0 7977 7974"/>
                <a:gd name="T29" fmla="*/ T28 w 14"/>
                <a:gd name="T30" fmla="+- 0 3246 2905"/>
                <a:gd name="T31" fmla="*/ 3246 h 477"/>
                <a:gd name="T32" fmla="+- 0 7979 7974"/>
                <a:gd name="T33" fmla="*/ T32 w 14"/>
                <a:gd name="T34" fmla="+- 0 3320 2905"/>
                <a:gd name="T35" fmla="*/ 3320 h 477"/>
                <a:gd name="T36" fmla="+- 0 7986 7974"/>
                <a:gd name="T37" fmla="*/ T36 w 14"/>
                <a:gd name="T38" fmla="+- 0 3377 2905"/>
                <a:gd name="T39" fmla="*/ 3377 h 477"/>
                <a:gd name="T40" fmla="+- 0 7987 7974"/>
                <a:gd name="T41" fmla="*/ T40 w 14"/>
                <a:gd name="T42" fmla="+- 0 3382 2905"/>
                <a:gd name="T43" fmla="*/ 3382 h 4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7">
                  <a:moveTo>
                    <a:pt x="5" y="0"/>
                  </a:moveTo>
                  <a:lnTo>
                    <a:pt x="4" y="5"/>
                  </a:lnTo>
                  <a:lnTo>
                    <a:pt x="2" y="9"/>
                  </a:lnTo>
                  <a:lnTo>
                    <a:pt x="1" y="25"/>
                  </a:lnTo>
                  <a:lnTo>
                    <a:pt x="0" y="63"/>
                  </a:lnTo>
                  <a:lnTo>
                    <a:pt x="0" y="137"/>
                  </a:lnTo>
                  <a:lnTo>
                    <a:pt x="1" y="239"/>
                  </a:lnTo>
                  <a:lnTo>
                    <a:pt x="3" y="341"/>
                  </a:lnTo>
                  <a:lnTo>
                    <a:pt x="5" y="415"/>
                  </a:lnTo>
                  <a:lnTo>
                    <a:pt x="12" y="472"/>
                  </a:lnTo>
                  <a:lnTo>
                    <a:pt x="13" y="477"/>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85" name="Picture 113"/>
            <p:cNvPicPr>
              <a:picLocks noChangeAspect="1" noChangeArrowheads="1"/>
            </p:cNvPicPr>
            <p:nvPr/>
          </p:nvPicPr>
          <p:blipFill>
            <a:blip r:embed="rId13">
              <a:extLst>
                <a:ext uri="{28A0092B-C50C-407E-A947-70E740481C1C}">
                  <a14:useLocalDpi xmlns="" xmlns:a14="http://schemas.microsoft.com/office/drawing/2010/main" val="0"/>
                </a:ext>
              </a:extLst>
            </a:blip>
            <a:srcRect/>
            <a:stretch>
              <a:fillRect/>
            </a:stretch>
          </p:blipFill>
          <p:spPr bwMode="auto">
            <a:xfrm>
              <a:off x="7882" y="2413"/>
              <a:ext cx="105" cy="5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8" name="Freeform 114"/>
            <p:cNvSpPr>
              <a:spLocks/>
            </p:cNvSpPr>
            <p:nvPr/>
          </p:nvSpPr>
          <p:spPr bwMode="auto">
            <a:xfrm>
              <a:off x="7884" y="2415"/>
              <a:ext cx="14" cy="479"/>
            </a:xfrm>
            <a:custGeom>
              <a:avLst/>
              <a:gdLst>
                <a:gd name="T0" fmla="+- 0 7889 7884"/>
                <a:gd name="T1" fmla="*/ T0 w 14"/>
                <a:gd name="T2" fmla="+- 0 2416 2416"/>
                <a:gd name="T3" fmla="*/ 2416 h 479"/>
                <a:gd name="T4" fmla="+- 0 7890 7884"/>
                <a:gd name="T5" fmla="*/ T4 w 14"/>
                <a:gd name="T6" fmla="+- 0 2420 2416"/>
                <a:gd name="T7" fmla="*/ 2420 h 479"/>
                <a:gd name="T8" fmla="+- 0 7893 7884"/>
                <a:gd name="T9" fmla="*/ T8 w 14"/>
                <a:gd name="T10" fmla="+- 0 2426 2416"/>
                <a:gd name="T11" fmla="*/ 2426 h 479"/>
                <a:gd name="T12" fmla="+- 0 7896 7884"/>
                <a:gd name="T13" fmla="*/ T12 w 14"/>
                <a:gd name="T14" fmla="+- 0 2442 2416"/>
                <a:gd name="T15" fmla="*/ 2442 h 479"/>
                <a:gd name="T16" fmla="+- 0 7897 7884"/>
                <a:gd name="T17" fmla="*/ T16 w 14"/>
                <a:gd name="T18" fmla="+- 0 2480 2416"/>
                <a:gd name="T19" fmla="*/ 2480 h 479"/>
                <a:gd name="T20" fmla="+- 0 7897 7884"/>
                <a:gd name="T21" fmla="*/ T20 w 14"/>
                <a:gd name="T22" fmla="+- 0 2556 2416"/>
                <a:gd name="T23" fmla="*/ 2556 h 479"/>
                <a:gd name="T24" fmla="+- 0 7896 7884"/>
                <a:gd name="T25" fmla="*/ T24 w 14"/>
                <a:gd name="T26" fmla="+- 0 2659 2416"/>
                <a:gd name="T27" fmla="*/ 2659 h 479"/>
                <a:gd name="T28" fmla="+- 0 7894 7884"/>
                <a:gd name="T29" fmla="*/ T28 w 14"/>
                <a:gd name="T30" fmla="+- 0 2761 2416"/>
                <a:gd name="T31" fmla="*/ 2761 h 479"/>
                <a:gd name="T32" fmla="+- 0 7892 7884"/>
                <a:gd name="T33" fmla="*/ T32 w 14"/>
                <a:gd name="T34" fmla="+- 0 2833 2416"/>
                <a:gd name="T35" fmla="*/ 2833 h 479"/>
                <a:gd name="T36" fmla="+- 0 7892 7884"/>
                <a:gd name="T37" fmla="*/ T36 w 14"/>
                <a:gd name="T38" fmla="+- 0 2864 2416"/>
                <a:gd name="T39" fmla="*/ 2864 h 479"/>
                <a:gd name="T40" fmla="+- 0 7892 7884"/>
                <a:gd name="T41" fmla="*/ T40 w 14"/>
                <a:gd name="T42" fmla="+- 0 2871 2416"/>
                <a:gd name="T43" fmla="*/ 2871 h 479"/>
                <a:gd name="T44" fmla="+- 0 7892 7884"/>
                <a:gd name="T45" fmla="*/ T44 w 14"/>
                <a:gd name="T46" fmla="+- 0 2867 2416"/>
                <a:gd name="T47" fmla="*/ 2867 h 479"/>
                <a:gd name="T48" fmla="+- 0 7891 7884"/>
                <a:gd name="T49" fmla="*/ T48 w 14"/>
                <a:gd name="T50" fmla="+- 0 2867 2416"/>
                <a:gd name="T51" fmla="*/ 2867 h 479"/>
                <a:gd name="T52" fmla="+- 0 7889 7884"/>
                <a:gd name="T53" fmla="*/ T52 w 14"/>
                <a:gd name="T54" fmla="+- 0 2878 2416"/>
                <a:gd name="T55" fmla="*/ 2878 h 479"/>
                <a:gd name="T56" fmla="+- 0 7885 7884"/>
                <a:gd name="T57" fmla="*/ T56 w 14"/>
                <a:gd name="T58" fmla="+- 0 2888 2416"/>
                <a:gd name="T59" fmla="*/ 2888 h 479"/>
                <a:gd name="T60" fmla="+- 0 7884 7884"/>
                <a:gd name="T61" fmla="*/ T60 w 14"/>
                <a:gd name="T62" fmla="+- 0 2894 2416"/>
                <a:gd name="T63" fmla="*/ 2894 h 4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79">
                  <a:moveTo>
                    <a:pt x="5" y="0"/>
                  </a:moveTo>
                  <a:lnTo>
                    <a:pt x="6" y="4"/>
                  </a:lnTo>
                  <a:lnTo>
                    <a:pt x="9" y="10"/>
                  </a:lnTo>
                  <a:lnTo>
                    <a:pt x="12" y="26"/>
                  </a:lnTo>
                  <a:lnTo>
                    <a:pt x="13" y="64"/>
                  </a:lnTo>
                  <a:lnTo>
                    <a:pt x="13" y="140"/>
                  </a:lnTo>
                  <a:lnTo>
                    <a:pt x="12" y="243"/>
                  </a:lnTo>
                  <a:lnTo>
                    <a:pt x="10" y="345"/>
                  </a:lnTo>
                  <a:lnTo>
                    <a:pt x="8" y="417"/>
                  </a:lnTo>
                  <a:lnTo>
                    <a:pt x="8" y="448"/>
                  </a:lnTo>
                  <a:lnTo>
                    <a:pt x="8" y="455"/>
                  </a:lnTo>
                  <a:lnTo>
                    <a:pt x="8" y="451"/>
                  </a:lnTo>
                  <a:lnTo>
                    <a:pt x="7" y="451"/>
                  </a:lnTo>
                  <a:lnTo>
                    <a:pt x="5" y="462"/>
                  </a:lnTo>
                  <a:lnTo>
                    <a:pt x="1" y="472"/>
                  </a:lnTo>
                  <a:lnTo>
                    <a:pt x="0" y="478"/>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9" name="Freeform 115"/>
            <p:cNvSpPr>
              <a:spLocks/>
            </p:cNvSpPr>
            <p:nvPr/>
          </p:nvSpPr>
          <p:spPr bwMode="auto">
            <a:xfrm>
              <a:off x="7974" y="2418"/>
              <a:ext cx="14" cy="477"/>
            </a:xfrm>
            <a:custGeom>
              <a:avLst/>
              <a:gdLst>
                <a:gd name="T0" fmla="+- 0 7979 7974"/>
                <a:gd name="T1" fmla="*/ T0 w 14"/>
                <a:gd name="T2" fmla="+- 0 2418 2418"/>
                <a:gd name="T3" fmla="*/ 2418 h 477"/>
                <a:gd name="T4" fmla="+- 0 7978 7974"/>
                <a:gd name="T5" fmla="*/ T4 w 14"/>
                <a:gd name="T6" fmla="+- 0 2423 2418"/>
                <a:gd name="T7" fmla="*/ 2423 h 477"/>
                <a:gd name="T8" fmla="+- 0 7976 7974"/>
                <a:gd name="T9" fmla="*/ T8 w 14"/>
                <a:gd name="T10" fmla="+- 0 2427 2418"/>
                <a:gd name="T11" fmla="*/ 2427 h 477"/>
                <a:gd name="T12" fmla="+- 0 7975 7974"/>
                <a:gd name="T13" fmla="*/ T12 w 14"/>
                <a:gd name="T14" fmla="+- 0 2443 2418"/>
                <a:gd name="T15" fmla="*/ 2443 h 477"/>
                <a:gd name="T16" fmla="+- 0 7974 7974"/>
                <a:gd name="T17" fmla="*/ T16 w 14"/>
                <a:gd name="T18" fmla="+- 0 2480 2418"/>
                <a:gd name="T19" fmla="*/ 2480 h 477"/>
                <a:gd name="T20" fmla="+- 0 7974 7974"/>
                <a:gd name="T21" fmla="*/ T20 w 14"/>
                <a:gd name="T22" fmla="+- 0 2555 2418"/>
                <a:gd name="T23" fmla="*/ 2555 h 477"/>
                <a:gd name="T24" fmla="+- 0 7975 7974"/>
                <a:gd name="T25" fmla="*/ T24 w 14"/>
                <a:gd name="T26" fmla="+- 0 2657 2418"/>
                <a:gd name="T27" fmla="*/ 2657 h 477"/>
                <a:gd name="T28" fmla="+- 0 7977 7974"/>
                <a:gd name="T29" fmla="*/ T28 w 14"/>
                <a:gd name="T30" fmla="+- 0 2759 2418"/>
                <a:gd name="T31" fmla="*/ 2759 h 477"/>
                <a:gd name="T32" fmla="+- 0 7979 7974"/>
                <a:gd name="T33" fmla="*/ T32 w 14"/>
                <a:gd name="T34" fmla="+- 0 2833 2418"/>
                <a:gd name="T35" fmla="*/ 2833 h 477"/>
                <a:gd name="T36" fmla="+- 0 7986 7974"/>
                <a:gd name="T37" fmla="*/ T36 w 14"/>
                <a:gd name="T38" fmla="+- 0 2890 2418"/>
                <a:gd name="T39" fmla="*/ 2890 h 477"/>
                <a:gd name="T40" fmla="+- 0 7987 7974"/>
                <a:gd name="T41" fmla="*/ T40 w 14"/>
                <a:gd name="T42" fmla="+- 0 2894 2418"/>
                <a:gd name="T43" fmla="*/ 2894 h 4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7">
                  <a:moveTo>
                    <a:pt x="5" y="0"/>
                  </a:moveTo>
                  <a:lnTo>
                    <a:pt x="4" y="5"/>
                  </a:lnTo>
                  <a:lnTo>
                    <a:pt x="2" y="9"/>
                  </a:lnTo>
                  <a:lnTo>
                    <a:pt x="1" y="25"/>
                  </a:lnTo>
                  <a:lnTo>
                    <a:pt x="0" y="62"/>
                  </a:lnTo>
                  <a:lnTo>
                    <a:pt x="0" y="137"/>
                  </a:lnTo>
                  <a:lnTo>
                    <a:pt x="1" y="239"/>
                  </a:lnTo>
                  <a:lnTo>
                    <a:pt x="3" y="341"/>
                  </a:lnTo>
                  <a:lnTo>
                    <a:pt x="5" y="415"/>
                  </a:lnTo>
                  <a:lnTo>
                    <a:pt x="12" y="472"/>
                  </a:lnTo>
                  <a:lnTo>
                    <a:pt x="13" y="476"/>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0" name="Freeform 116"/>
            <p:cNvSpPr>
              <a:spLocks/>
            </p:cNvSpPr>
            <p:nvPr/>
          </p:nvSpPr>
          <p:spPr bwMode="auto">
            <a:xfrm>
              <a:off x="7890" y="2414"/>
              <a:ext cx="95" cy="15"/>
            </a:xfrm>
            <a:custGeom>
              <a:avLst/>
              <a:gdLst>
                <a:gd name="T0" fmla="+- 0 7890 7890"/>
                <a:gd name="T1" fmla="*/ T0 w 95"/>
                <a:gd name="T2" fmla="+- 0 2414 2414"/>
                <a:gd name="T3" fmla="*/ 2414 h 15"/>
                <a:gd name="T4" fmla="+- 0 7901 7890"/>
                <a:gd name="T5" fmla="*/ T4 w 95"/>
                <a:gd name="T6" fmla="+- 0 2420 2414"/>
                <a:gd name="T7" fmla="*/ 2420 h 15"/>
                <a:gd name="T8" fmla="+- 0 7912 7890"/>
                <a:gd name="T9" fmla="*/ T8 w 95"/>
                <a:gd name="T10" fmla="+- 0 2424 2414"/>
                <a:gd name="T11" fmla="*/ 2424 h 15"/>
                <a:gd name="T12" fmla="+- 0 7923 7890"/>
                <a:gd name="T13" fmla="*/ T12 w 95"/>
                <a:gd name="T14" fmla="+- 0 2428 2414"/>
                <a:gd name="T15" fmla="*/ 2428 h 15"/>
                <a:gd name="T16" fmla="+- 0 7936 7890"/>
                <a:gd name="T17" fmla="*/ T16 w 95"/>
                <a:gd name="T18" fmla="+- 0 2429 2414"/>
                <a:gd name="T19" fmla="*/ 2429 h 15"/>
                <a:gd name="T20" fmla="+- 0 7948 7890"/>
                <a:gd name="T21" fmla="*/ T20 w 95"/>
                <a:gd name="T22" fmla="+- 0 2428 2414"/>
                <a:gd name="T23" fmla="*/ 2428 h 15"/>
                <a:gd name="T24" fmla="+- 0 7960 7890"/>
                <a:gd name="T25" fmla="*/ T24 w 95"/>
                <a:gd name="T26" fmla="+- 0 2424 2414"/>
                <a:gd name="T27" fmla="*/ 2424 h 15"/>
                <a:gd name="T28" fmla="+- 0 7972 7890"/>
                <a:gd name="T29" fmla="*/ T28 w 95"/>
                <a:gd name="T30" fmla="+- 0 2420 2414"/>
                <a:gd name="T31" fmla="*/ 2420 h 15"/>
                <a:gd name="T32" fmla="+- 0 7985 7890"/>
                <a:gd name="T33" fmla="*/ T32 w 95"/>
                <a:gd name="T34" fmla="+- 0 2416 2414"/>
                <a:gd name="T35" fmla="*/ 2416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5" h="15">
                  <a:moveTo>
                    <a:pt x="0" y="0"/>
                  </a:moveTo>
                  <a:lnTo>
                    <a:pt x="11" y="6"/>
                  </a:lnTo>
                  <a:lnTo>
                    <a:pt x="22" y="10"/>
                  </a:lnTo>
                  <a:lnTo>
                    <a:pt x="33" y="14"/>
                  </a:lnTo>
                  <a:lnTo>
                    <a:pt x="46" y="15"/>
                  </a:lnTo>
                  <a:lnTo>
                    <a:pt x="58" y="14"/>
                  </a:lnTo>
                  <a:lnTo>
                    <a:pt x="70" y="10"/>
                  </a:lnTo>
                  <a:lnTo>
                    <a:pt x="82" y="6"/>
                  </a:lnTo>
                  <a:lnTo>
                    <a:pt x="95" y="2"/>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1" name="Freeform 117"/>
            <p:cNvSpPr>
              <a:spLocks/>
            </p:cNvSpPr>
            <p:nvPr/>
          </p:nvSpPr>
          <p:spPr bwMode="auto">
            <a:xfrm>
              <a:off x="7888" y="2895"/>
              <a:ext cx="95" cy="15"/>
            </a:xfrm>
            <a:custGeom>
              <a:avLst/>
              <a:gdLst>
                <a:gd name="T0" fmla="+- 0 7889 7889"/>
                <a:gd name="T1" fmla="*/ T0 w 95"/>
                <a:gd name="T2" fmla="+- 0 2896 2896"/>
                <a:gd name="T3" fmla="*/ 2896 h 15"/>
                <a:gd name="T4" fmla="+- 0 7900 7889"/>
                <a:gd name="T5" fmla="*/ T4 w 95"/>
                <a:gd name="T6" fmla="+- 0 2901 2896"/>
                <a:gd name="T7" fmla="*/ 2901 h 15"/>
                <a:gd name="T8" fmla="+- 0 7911 7889"/>
                <a:gd name="T9" fmla="*/ T8 w 95"/>
                <a:gd name="T10" fmla="+- 0 2906 2896"/>
                <a:gd name="T11" fmla="*/ 2906 h 15"/>
                <a:gd name="T12" fmla="+- 0 7923 7889"/>
                <a:gd name="T13" fmla="*/ T12 w 95"/>
                <a:gd name="T14" fmla="+- 0 2909 2896"/>
                <a:gd name="T15" fmla="*/ 2909 h 15"/>
                <a:gd name="T16" fmla="+- 0 7934 7889"/>
                <a:gd name="T17" fmla="*/ T16 w 95"/>
                <a:gd name="T18" fmla="+- 0 2910 2896"/>
                <a:gd name="T19" fmla="*/ 2910 h 15"/>
                <a:gd name="T20" fmla="+- 0 7946 7889"/>
                <a:gd name="T21" fmla="*/ T20 w 95"/>
                <a:gd name="T22" fmla="+- 0 2909 2896"/>
                <a:gd name="T23" fmla="*/ 2909 h 15"/>
                <a:gd name="T24" fmla="+- 0 7959 7889"/>
                <a:gd name="T25" fmla="*/ T24 w 95"/>
                <a:gd name="T26" fmla="+- 0 2907 2896"/>
                <a:gd name="T27" fmla="*/ 2907 h 15"/>
                <a:gd name="T28" fmla="+- 0 7971 7889"/>
                <a:gd name="T29" fmla="*/ T28 w 95"/>
                <a:gd name="T30" fmla="+- 0 2903 2896"/>
                <a:gd name="T31" fmla="*/ 2903 h 15"/>
                <a:gd name="T32" fmla="+- 0 7984 7889"/>
                <a:gd name="T33" fmla="*/ T32 w 95"/>
                <a:gd name="T34" fmla="+- 0 2898 2896"/>
                <a:gd name="T35" fmla="*/ 2898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5" h="15">
                  <a:moveTo>
                    <a:pt x="0" y="0"/>
                  </a:moveTo>
                  <a:lnTo>
                    <a:pt x="11" y="5"/>
                  </a:lnTo>
                  <a:lnTo>
                    <a:pt x="22" y="10"/>
                  </a:lnTo>
                  <a:lnTo>
                    <a:pt x="34" y="13"/>
                  </a:lnTo>
                  <a:lnTo>
                    <a:pt x="45" y="14"/>
                  </a:lnTo>
                  <a:lnTo>
                    <a:pt x="57" y="13"/>
                  </a:lnTo>
                  <a:lnTo>
                    <a:pt x="70" y="11"/>
                  </a:lnTo>
                  <a:lnTo>
                    <a:pt x="82" y="7"/>
                  </a:lnTo>
                  <a:lnTo>
                    <a:pt x="95" y="2"/>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90" name="Picture 118"/>
            <p:cNvPicPr>
              <a:picLocks noChangeAspect="1" noChangeArrowheads="1"/>
            </p:cNvPicPr>
            <p:nvPr/>
          </p:nvPicPr>
          <p:blipFill>
            <a:blip r:embed="rId14">
              <a:extLst>
                <a:ext uri="{28A0092B-C50C-407E-A947-70E740481C1C}">
                  <a14:useLocalDpi xmlns="" xmlns:a14="http://schemas.microsoft.com/office/drawing/2010/main" val="0"/>
                </a:ext>
              </a:extLst>
            </a:blip>
            <a:srcRect/>
            <a:stretch>
              <a:fillRect/>
            </a:stretch>
          </p:blipFill>
          <p:spPr bwMode="auto">
            <a:xfrm>
              <a:off x="7882" y="3380"/>
              <a:ext cx="104" cy="5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83" name="Freeform 119"/>
            <p:cNvSpPr>
              <a:spLocks/>
            </p:cNvSpPr>
            <p:nvPr/>
          </p:nvSpPr>
          <p:spPr bwMode="auto">
            <a:xfrm>
              <a:off x="7884" y="3390"/>
              <a:ext cx="14" cy="479"/>
            </a:xfrm>
            <a:custGeom>
              <a:avLst/>
              <a:gdLst>
                <a:gd name="T0" fmla="+- 0 7889 7884"/>
                <a:gd name="T1" fmla="*/ T0 w 14"/>
                <a:gd name="T2" fmla="+- 0 3390 3390"/>
                <a:gd name="T3" fmla="*/ 3390 h 479"/>
                <a:gd name="T4" fmla="+- 0 7890 7884"/>
                <a:gd name="T5" fmla="*/ T4 w 14"/>
                <a:gd name="T6" fmla="+- 0 3395 3390"/>
                <a:gd name="T7" fmla="*/ 3395 h 479"/>
                <a:gd name="T8" fmla="+- 0 7893 7884"/>
                <a:gd name="T9" fmla="*/ T8 w 14"/>
                <a:gd name="T10" fmla="+- 0 3400 3390"/>
                <a:gd name="T11" fmla="*/ 3400 h 479"/>
                <a:gd name="T12" fmla="+- 0 7896 7884"/>
                <a:gd name="T13" fmla="*/ T12 w 14"/>
                <a:gd name="T14" fmla="+- 0 3417 3390"/>
                <a:gd name="T15" fmla="*/ 3417 h 479"/>
                <a:gd name="T16" fmla="+- 0 7897 7884"/>
                <a:gd name="T17" fmla="*/ T16 w 14"/>
                <a:gd name="T18" fmla="+- 0 3455 3390"/>
                <a:gd name="T19" fmla="*/ 3455 h 479"/>
                <a:gd name="T20" fmla="+- 0 7897 7884"/>
                <a:gd name="T21" fmla="*/ T20 w 14"/>
                <a:gd name="T22" fmla="+- 0 3530 3390"/>
                <a:gd name="T23" fmla="*/ 3530 h 479"/>
                <a:gd name="T24" fmla="+- 0 7896 7884"/>
                <a:gd name="T25" fmla="*/ T24 w 14"/>
                <a:gd name="T26" fmla="+- 0 3633 3390"/>
                <a:gd name="T27" fmla="*/ 3633 h 479"/>
                <a:gd name="T28" fmla="+- 0 7894 7884"/>
                <a:gd name="T29" fmla="*/ T28 w 14"/>
                <a:gd name="T30" fmla="+- 0 3735 3390"/>
                <a:gd name="T31" fmla="*/ 3735 h 479"/>
                <a:gd name="T32" fmla="+- 0 7892 7884"/>
                <a:gd name="T33" fmla="*/ T32 w 14"/>
                <a:gd name="T34" fmla="+- 0 3808 3390"/>
                <a:gd name="T35" fmla="*/ 3808 h 479"/>
                <a:gd name="T36" fmla="+- 0 7892 7884"/>
                <a:gd name="T37" fmla="*/ T36 w 14"/>
                <a:gd name="T38" fmla="+- 0 3839 3390"/>
                <a:gd name="T39" fmla="*/ 3839 h 479"/>
                <a:gd name="T40" fmla="+- 0 7892 7884"/>
                <a:gd name="T41" fmla="*/ T40 w 14"/>
                <a:gd name="T42" fmla="+- 0 3845 3390"/>
                <a:gd name="T43" fmla="*/ 3845 h 479"/>
                <a:gd name="T44" fmla="+- 0 7892 7884"/>
                <a:gd name="T45" fmla="*/ T44 w 14"/>
                <a:gd name="T46" fmla="+- 0 3842 3390"/>
                <a:gd name="T47" fmla="*/ 3842 h 479"/>
                <a:gd name="T48" fmla="+- 0 7891 7884"/>
                <a:gd name="T49" fmla="*/ T48 w 14"/>
                <a:gd name="T50" fmla="+- 0 3842 3390"/>
                <a:gd name="T51" fmla="*/ 3842 h 479"/>
                <a:gd name="T52" fmla="+- 0 7889 7884"/>
                <a:gd name="T53" fmla="*/ T52 w 14"/>
                <a:gd name="T54" fmla="+- 0 3852 3390"/>
                <a:gd name="T55" fmla="*/ 3852 h 479"/>
                <a:gd name="T56" fmla="+- 0 7885 7884"/>
                <a:gd name="T57" fmla="*/ T56 w 14"/>
                <a:gd name="T58" fmla="+- 0 3864 3390"/>
                <a:gd name="T59" fmla="*/ 3864 h 479"/>
                <a:gd name="T60" fmla="+- 0 7884 7884"/>
                <a:gd name="T61" fmla="*/ T60 w 14"/>
                <a:gd name="T62" fmla="+- 0 3869 3390"/>
                <a:gd name="T63" fmla="*/ 3869 h 4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 h="479">
                  <a:moveTo>
                    <a:pt x="5" y="0"/>
                  </a:moveTo>
                  <a:lnTo>
                    <a:pt x="6" y="5"/>
                  </a:lnTo>
                  <a:lnTo>
                    <a:pt x="9" y="10"/>
                  </a:lnTo>
                  <a:lnTo>
                    <a:pt x="12" y="27"/>
                  </a:lnTo>
                  <a:lnTo>
                    <a:pt x="13" y="65"/>
                  </a:lnTo>
                  <a:lnTo>
                    <a:pt x="13" y="140"/>
                  </a:lnTo>
                  <a:lnTo>
                    <a:pt x="12" y="243"/>
                  </a:lnTo>
                  <a:lnTo>
                    <a:pt x="10" y="345"/>
                  </a:lnTo>
                  <a:lnTo>
                    <a:pt x="8" y="418"/>
                  </a:lnTo>
                  <a:lnTo>
                    <a:pt x="8" y="449"/>
                  </a:lnTo>
                  <a:lnTo>
                    <a:pt x="8" y="455"/>
                  </a:lnTo>
                  <a:lnTo>
                    <a:pt x="8" y="452"/>
                  </a:lnTo>
                  <a:lnTo>
                    <a:pt x="7" y="452"/>
                  </a:lnTo>
                  <a:lnTo>
                    <a:pt x="5" y="462"/>
                  </a:lnTo>
                  <a:lnTo>
                    <a:pt x="1" y="474"/>
                  </a:lnTo>
                  <a:lnTo>
                    <a:pt x="0" y="479"/>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4" name="Freeform 120"/>
            <p:cNvSpPr>
              <a:spLocks/>
            </p:cNvSpPr>
            <p:nvPr/>
          </p:nvSpPr>
          <p:spPr bwMode="auto">
            <a:xfrm>
              <a:off x="7974" y="3392"/>
              <a:ext cx="14" cy="477"/>
            </a:xfrm>
            <a:custGeom>
              <a:avLst/>
              <a:gdLst>
                <a:gd name="T0" fmla="+- 0 7979 7974"/>
                <a:gd name="T1" fmla="*/ T0 w 14"/>
                <a:gd name="T2" fmla="+- 0 3392 3392"/>
                <a:gd name="T3" fmla="*/ 3392 h 477"/>
                <a:gd name="T4" fmla="+- 0 7978 7974"/>
                <a:gd name="T5" fmla="*/ T4 w 14"/>
                <a:gd name="T6" fmla="+- 0 3397 3392"/>
                <a:gd name="T7" fmla="*/ 3397 h 477"/>
                <a:gd name="T8" fmla="+- 0 7976 7974"/>
                <a:gd name="T9" fmla="*/ T8 w 14"/>
                <a:gd name="T10" fmla="+- 0 3402 3392"/>
                <a:gd name="T11" fmla="*/ 3402 h 477"/>
                <a:gd name="T12" fmla="+- 0 7975 7974"/>
                <a:gd name="T13" fmla="*/ T12 w 14"/>
                <a:gd name="T14" fmla="+- 0 3417 3392"/>
                <a:gd name="T15" fmla="*/ 3417 h 477"/>
                <a:gd name="T16" fmla="+- 0 7974 7974"/>
                <a:gd name="T17" fmla="*/ T16 w 14"/>
                <a:gd name="T18" fmla="+- 0 3455 3392"/>
                <a:gd name="T19" fmla="*/ 3455 h 477"/>
                <a:gd name="T20" fmla="+- 0 7974 7974"/>
                <a:gd name="T21" fmla="*/ T20 w 14"/>
                <a:gd name="T22" fmla="+- 0 3530 3392"/>
                <a:gd name="T23" fmla="*/ 3530 h 477"/>
                <a:gd name="T24" fmla="+- 0 7975 7974"/>
                <a:gd name="T25" fmla="*/ T24 w 14"/>
                <a:gd name="T26" fmla="+- 0 3632 3392"/>
                <a:gd name="T27" fmla="*/ 3632 h 477"/>
                <a:gd name="T28" fmla="+- 0 7977 7974"/>
                <a:gd name="T29" fmla="*/ T28 w 14"/>
                <a:gd name="T30" fmla="+- 0 3733 3392"/>
                <a:gd name="T31" fmla="*/ 3733 h 477"/>
                <a:gd name="T32" fmla="+- 0 7979 7974"/>
                <a:gd name="T33" fmla="*/ T32 w 14"/>
                <a:gd name="T34" fmla="+- 0 3808 3392"/>
                <a:gd name="T35" fmla="*/ 3808 h 477"/>
                <a:gd name="T36" fmla="+- 0 7986 7974"/>
                <a:gd name="T37" fmla="*/ T36 w 14"/>
                <a:gd name="T38" fmla="+- 0 3865 3392"/>
                <a:gd name="T39" fmla="*/ 3865 h 477"/>
                <a:gd name="T40" fmla="+- 0 7987 7974"/>
                <a:gd name="T41" fmla="*/ T40 w 14"/>
                <a:gd name="T42" fmla="+- 0 3869 3392"/>
                <a:gd name="T43" fmla="*/ 3869 h 4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4" h="477">
                  <a:moveTo>
                    <a:pt x="5" y="0"/>
                  </a:moveTo>
                  <a:lnTo>
                    <a:pt x="4" y="5"/>
                  </a:lnTo>
                  <a:lnTo>
                    <a:pt x="2" y="10"/>
                  </a:lnTo>
                  <a:lnTo>
                    <a:pt x="1" y="25"/>
                  </a:lnTo>
                  <a:lnTo>
                    <a:pt x="0" y="63"/>
                  </a:lnTo>
                  <a:lnTo>
                    <a:pt x="0" y="138"/>
                  </a:lnTo>
                  <a:lnTo>
                    <a:pt x="1" y="240"/>
                  </a:lnTo>
                  <a:lnTo>
                    <a:pt x="3" y="341"/>
                  </a:lnTo>
                  <a:lnTo>
                    <a:pt x="5" y="416"/>
                  </a:lnTo>
                  <a:lnTo>
                    <a:pt x="12" y="473"/>
                  </a:lnTo>
                  <a:lnTo>
                    <a:pt x="13" y="477"/>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6" name="Freeform 121"/>
            <p:cNvSpPr>
              <a:spLocks/>
            </p:cNvSpPr>
            <p:nvPr/>
          </p:nvSpPr>
          <p:spPr bwMode="auto">
            <a:xfrm>
              <a:off x="7890" y="3388"/>
              <a:ext cx="95" cy="15"/>
            </a:xfrm>
            <a:custGeom>
              <a:avLst/>
              <a:gdLst>
                <a:gd name="T0" fmla="+- 0 7890 7890"/>
                <a:gd name="T1" fmla="*/ T0 w 95"/>
                <a:gd name="T2" fmla="+- 0 3389 3389"/>
                <a:gd name="T3" fmla="*/ 3389 h 15"/>
                <a:gd name="T4" fmla="+- 0 7901 7890"/>
                <a:gd name="T5" fmla="*/ T4 w 95"/>
                <a:gd name="T6" fmla="+- 0 3394 3389"/>
                <a:gd name="T7" fmla="*/ 3394 h 15"/>
                <a:gd name="T8" fmla="+- 0 7912 7890"/>
                <a:gd name="T9" fmla="*/ T8 w 95"/>
                <a:gd name="T10" fmla="+- 0 3399 3389"/>
                <a:gd name="T11" fmla="*/ 3399 h 15"/>
                <a:gd name="T12" fmla="+- 0 7923 7890"/>
                <a:gd name="T13" fmla="*/ T12 w 95"/>
                <a:gd name="T14" fmla="+- 0 3402 3389"/>
                <a:gd name="T15" fmla="*/ 3402 h 15"/>
                <a:gd name="T16" fmla="+- 0 7936 7890"/>
                <a:gd name="T17" fmla="*/ T16 w 95"/>
                <a:gd name="T18" fmla="+- 0 3403 3389"/>
                <a:gd name="T19" fmla="*/ 3403 h 15"/>
                <a:gd name="T20" fmla="+- 0 7948 7890"/>
                <a:gd name="T21" fmla="*/ T20 w 95"/>
                <a:gd name="T22" fmla="+- 0 3402 3389"/>
                <a:gd name="T23" fmla="*/ 3402 h 15"/>
                <a:gd name="T24" fmla="+- 0 7960 7890"/>
                <a:gd name="T25" fmla="*/ T24 w 95"/>
                <a:gd name="T26" fmla="+- 0 3399 3389"/>
                <a:gd name="T27" fmla="*/ 3399 h 15"/>
                <a:gd name="T28" fmla="+- 0 7972 7890"/>
                <a:gd name="T29" fmla="*/ T28 w 95"/>
                <a:gd name="T30" fmla="+- 0 3395 3389"/>
                <a:gd name="T31" fmla="*/ 3395 h 15"/>
                <a:gd name="T32" fmla="+- 0 7985 7890"/>
                <a:gd name="T33" fmla="*/ T32 w 95"/>
                <a:gd name="T34" fmla="+- 0 3390 3389"/>
                <a:gd name="T35" fmla="*/ 3390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5" h="15">
                  <a:moveTo>
                    <a:pt x="0" y="0"/>
                  </a:moveTo>
                  <a:lnTo>
                    <a:pt x="11" y="5"/>
                  </a:lnTo>
                  <a:lnTo>
                    <a:pt x="22" y="10"/>
                  </a:lnTo>
                  <a:lnTo>
                    <a:pt x="33" y="13"/>
                  </a:lnTo>
                  <a:lnTo>
                    <a:pt x="46" y="14"/>
                  </a:lnTo>
                  <a:lnTo>
                    <a:pt x="58" y="13"/>
                  </a:lnTo>
                  <a:lnTo>
                    <a:pt x="70" y="10"/>
                  </a:lnTo>
                  <a:lnTo>
                    <a:pt x="82" y="6"/>
                  </a:lnTo>
                  <a:lnTo>
                    <a:pt x="95" y="1"/>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7" name="Freeform 122"/>
            <p:cNvSpPr>
              <a:spLocks/>
            </p:cNvSpPr>
            <p:nvPr/>
          </p:nvSpPr>
          <p:spPr bwMode="auto">
            <a:xfrm>
              <a:off x="7888" y="3871"/>
              <a:ext cx="95" cy="15"/>
            </a:xfrm>
            <a:custGeom>
              <a:avLst/>
              <a:gdLst>
                <a:gd name="T0" fmla="+- 0 7889 7889"/>
                <a:gd name="T1" fmla="*/ T0 w 95"/>
                <a:gd name="T2" fmla="+- 0 3871 3871"/>
                <a:gd name="T3" fmla="*/ 3871 h 15"/>
                <a:gd name="T4" fmla="+- 0 7900 7889"/>
                <a:gd name="T5" fmla="*/ T4 w 95"/>
                <a:gd name="T6" fmla="+- 0 3876 3871"/>
                <a:gd name="T7" fmla="*/ 3876 h 15"/>
                <a:gd name="T8" fmla="+- 0 7911 7889"/>
                <a:gd name="T9" fmla="*/ T8 w 95"/>
                <a:gd name="T10" fmla="+- 0 3880 3871"/>
                <a:gd name="T11" fmla="*/ 3880 h 15"/>
                <a:gd name="T12" fmla="+- 0 7923 7889"/>
                <a:gd name="T13" fmla="*/ T12 w 95"/>
                <a:gd name="T14" fmla="+- 0 3884 3871"/>
                <a:gd name="T15" fmla="*/ 3884 h 15"/>
                <a:gd name="T16" fmla="+- 0 7934 7889"/>
                <a:gd name="T17" fmla="*/ T16 w 95"/>
                <a:gd name="T18" fmla="+- 0 3886 3871"/>
                <a:gd name="T19" fmla="*/ 3886 h 15"/>
                <a:gd name="T20" fmla="+- 0 7946 7889"/>
                <a:gd name="T21" fmla="*/ T20 w 95"/>
                <a:gd name="T22" fmla="+- 0 3884 3871"/>
                <a:gd name="T23" fmla="*/ 3884 h 15"/>
                <a:gd name="T24" fmla="+- 0 7959 7889"/>
                <a:gd name="T25" fmla="*/ T24 w 95"/>
                <a:gd name="T26" fmla="+- 0 3881 3871"/>
                <a:gd name="T27" fmla="*/ 3881 h 15"/>
                <a:gd name="T28" fmla="+- 0 7971 7889"/>
                <a:gd name="T29" fmla="*/ T28 w 95"/>
                <a:gd name="T30" fmla="+- 0 3877 3871"/>
                <a:gd name="T31" fmla="*/ 3877 h 15"/>
                <a:gd name="T32" fmla="+- 0 7984 7889"/>
                <a:gd name="T33" fmla="*/ T32 w 95"/>
                <a:gd name="T34" fmla="+- 0 3872 3871"/>
                <a:gd name="T35" fmla="*/ 3872 h 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5" h="15">
                  <a:moveTo>
                    <a:pt x="0" y="0"/>
                  </a:moveTo>
                  <a:lnTo>
                    <a:pt x="11" y="5"/>
                  </a:lnTo>
                  <a:lnTo>
                    <a:pt x="22" y="9"/>
                  </a:lnTo>
                  <a:lnTo>
                    <a:pt x="34" y="13"/>
                  </a:lnTo>
                  <a:lnTo>
                    <a:pt x="45" y="15"/>
                  </a:lnTo>
                  <a:lnTo>
                    <a:pt x="57" y="13"/>
                  </a:lnTo>
                  <a:lnTo>
                    <a:pt x="70" y="10"/>
                  </a:lnTo>
                  <a:lnTo>
                    <a:pt x="82" y="6"/>
                  </a:lnTo>
                  <a:lnTo>
                    <a:pt x="95" y="1"/>
                  </a:lnTo>
                </a:path>
              </a:pathLst>
            </a:custGeom>
            <a:noFill/>
            <a:ln w="2984">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8" name="Rectangle 123"/>
            <p:cNvSpPr>
              <a:spLocks noChangeArrowheads="1"/>
            </p:cNvSpPr>
            <p:nvPr/>
          </p:nvSpPr>
          <p:spPr bwMode="auto">
            <a:xfrm>
              <a:off x="6528" y="3714"/>
              <a:ext cx="3520" cy="19"/>
            </a:xfrm>
            <a:prstGeom prst="rect">
              <a:avLst/>
            </a:prstGeom>
            <a:solidFill>
              <a:srgbClr val="01010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196" name="Picture 124"/>
            <p:cNvPicPr>
              <a:picLocks noChangeAspect="1" noChangeArrowheads="1"/>
            </p:cNvPicPr>
            <p:nvPr/>
          </p:nvPicPr>
          <p:blipFill>
            <a:blip r:embed="rId15">
              <a:extLst>
                <a:ext uri="{28A0092B-C50C-407E-A947-70E740481C1C}">
                  <a14:useLocalDpi xmlns="" xmlns:a14="http://schemas.microsoft.com/office/drawing/2010/main" val="0"/>
                </a:ext>
              </a:extLst>
            </a:blip>
            <a:srcRect/>
            <a:stretch>
              <a:fillRect/>
            </a:stretch>
          </p:blipFill>
          <p:spPr bwMode="auto">
            <a:xfrm>
              <a:off x="6528" y="3736"/>
              <a:ext cx="3520" cy="1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197" name="Picture 125"/>
            <p:cNvPicPr>
              <a:picLocks noChangeAspect="1" noChangeArrowheads="1"/>
            </p:cNvPicPr>
            <p:nvPr/>
          </p:nvPicPr>
          <p:blipFill>
            <a:blip r:embed="rId16">
              <a:extLst>
                <a:ext uri="{28A0092B-C50C-407E-A947-70E740481C1C}">
                  <a14:useLocalDpi xmlns="" xmlns:a14="http://schemas.microsoft.com/office/drawing/2010/main" val="0"/>
                </a:ext>
              </a:extLst>
            </a:blip>
            <a:srcRect/>
            <a:stretch>
              <a:fillRect/>
            </a:stretch>
          </p:blipFill>
          <p:spPr bwMode="auto">
            <a:xfrm>
              <a:off x="6325" y="686"/>
              <a:ext cx="3768" cy="19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129" name="image2535.png"/>
          <p:cNvPicPr/>
          <p:nvPr/>
        </p:nvPicPr>
        <p:blipFill>
          <a:blip r:embed="rId17" cstate="print"/>
          <a:stretch>
            <a:fillRect/>
          </a:stretch>
        </p:blipFill>
        <p:spPr>
          <a:xfrm>
            <a:off x="3962400" y="533400"/>
            <a:ext cx="4746141" cy="6019800"/>
          </a:xfrm>
          <a:prstGeom prst="rect">
            <a:avLst/>
          </a:prstGeom>
        </p:spPr>
      </p:pic>
    </p:spTree>
    <p:extLst>
      <p:ext uri="{BB962C8B-B14F-4D97-AF65-F5344CB8AC3E}">
        <p14:creationId xmlns="" xmlns:p14="http://schemas.microsoft.com/office/powerpoint/2010/main" val="4725014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914400" y="685800"/>
            <a:ext cx="2504762" cy="1980953"/>
          </a:xfrm>
          <a:prstGeom prst="rect">
            <a:avLst/>
          </a:prstGeom>
          <a:noFill/>
          <a:extLst>
            <a:ext uri="{909E8E84-426E-40DD-AFC4-6F175D3DCCD1}">
              <a14:hiddenFill xmlns="" xmlns:a14="http://schemas.microsoft.com/office/drawing/2010/main">
                <a:solidFill>
                  <a:srgbClr val="FFFFFF"/>
                </a:solidFill>
              </a14:hiddenFill>
            </a:ext>
          </a:extLst>
        </p:spPr>
      </p:pic>
      <p:grpSp>
        <p:nvGrpSpPr>
          <p:cNvPr id="4" name="Group 3"/>
          <p:cNvGrpSpPr>
            <a:grpSpLocks/>
          </p:cNvGrpSpPr>
          <p:nvPr/>
        </p:nvGrpSpPr>
        <p:grpSpPr bwMode="auto">
          <a:xfrm>
            <a:off x="1066800" y="3896797"/>
            <a:ext cx="263525" cy="2017713"/>
            <a:chOff x="3621" y="-3336"/>
            <a:chExt cx="414" cy="3178"/>
          </a:xfrm>
        </p:grpSpPr>
        <p:pic>
          <p:nvPicPr>
            <p:cNvPr id="4100"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679" y="-1386"/>
              <a:ext cx="297" cy="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a:off x="3973" y="-3256"/>
              <a:ext cx="0" cy="3024"/>
            </a:xfrm>
            <a:prstGeom prst="line">
              <a:avLst/>
            </a:prstGeom>
            <a:noFill/>
            <a:ln w="26842">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Line 6"/>
            <p:cNvSpPr>
              <a:spLocks noChangeShapeType="1"/>
            </p:cNvSpPr>
            <p:nvPr/>
          </p:nvSpPr>
          <p:spPr bwMode="auto">
            <a:xfrm>
              <a:off x="3681" y="-3262"/>
              <a:ext cx="0" cy="3024"/>
            </a:xfrm>
            <a:prstGeom prst="line">
              <a:avLst/>
            </a:prstGeom>
            <a:noFill/>
            <a:ln w="27062">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3" name="Picture 7"/>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680" y="-894"/>
              <a:ext cx="287" cy="7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04" name="Picture 8"/>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620" y="-2585"/>
              <a:ext cx="414" cy="7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Freeform 9"/>
            <p:cNvSpPr>
              <a:spLocks/>
            </p:cNvSpPr>
            <p:nvPr/>
          </p:nvSpPr>
          <p:spPr bwMode="auto">
            <a:xfrm>
              <a:off x="3795" y="-2549"/>
              <a:ext cx="98" cy="390"/>
            </a:xfrm>
            <a:custGeom>
              <a:avLst/>
              <a:gdLst>
                <a:gd name="T0" fmla="+- 0 3848 3796"/>
                <a:gd name="T1" fmla="*/ T0 w 98"/>
                <a:gd name="T2" fmla="+- 0 -2501 -2549"/>
                <a:gd name="T3" fmla="*/ -2501 h 390"/>
                <a:gd name="T4" fmla="+- 0 3822 3796"/>
                <a:gd name="T5" fmla="*/ T4 w 98"/>
                <a:gd name="T6" fmla="+- 0 -2436 -2549"/>
                <a:gd name="T7" fmla="*/ -2436 h 390"/>
                <a:gd name="T8" fmla="+- 0 3796 3796"/>
                <a:gd name="T9" fmla="*/ T8 w 98"/>
                <a:gd name="T10" fmla="+- 0 -2321 -2549"/>
                <a:gd name="T11" fmla="*/ -2321 h 390"/>
                <a:gd name="T12" fmla="+- 0 3796 3796"/>
                <a:gd name="T13" fmla="*/ T12 w 98"/>
                <a:gd name="T14" fmla="+- 0 -2204 -2549"/>
                <a:gd name="T15" fmla="*/ -2204 h 390"/>
                <a:gd name="T16" fmla="+- 0 3820 3796"/>
                <a:gd name="T17" fmla="*/ T16 w 98"/>
                <a:gd name="T18" fmla="+- 0 -2159 -2549"/>
                <a:gd name="T19" fmla="*/ -2159 h 390"/>
                <a:gd name="T20" fmla="+- 0 3856 3796"/>
                <a:gd name="T21" fmla="*/ T20 w 98"/>
                <a:gd name="T22" fmla="+- 0 -2224 -2549"/>
                <a:gd name="T23" fmla="*/ -2224 h 390"/>
                <a:gd name="T24" fmla="+- 0 3878 3796"/>
                <a:gd name="T25" fmla="*/ T24 w 98"/>
                <a:gd name="T26" fmla="+- 0 -2261 -2549"/>
                <a:gd name="T27" fmla="*/ -2261 h 390"/>
                <a:gd name="T28" fmla="+- 0 3863 3796"/>
                <a:gd name="T29" fmla="*/ T28 w 98"/>
                <a:gd name="T30" fmla="+- 0 -2352 -2549"/>
                <a:gd name="T31" fmla="*/ -2352 h 390"/>
                <a:gd name="T32" fmla="+- 0 3878 3796"/>
                <a:gd name="T33" fmla="*/ T32 w 98"/>
                <a:gd name="T34" fmla="+- 0 -2425 -2549"/>
                <a:gd name="T35" fmla="*/ -2425 h 390"/>
                <a:gd name="T36" fmla="+- 0 3893 3796"/>
                <a:gd name="T37" fmla="*/ T36 w 98"/>
                <a:gd name="T38" fmla="+- 0 -2549 -2549"/>
                <a:gd name="T39" fmla="*/ -2549 h 390"/>
                <a:gd name="T40" fmla="+- 0 3848 3796"/>
                <a:gd name="T41" fmla="*/ T40 w 98"/>
                <a:gd name="T42" fmla="+- 0 -2501 -2549"/>
                <a:gd name="T43" fmla="*/ -2501 h 39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98" h="390">
                  <a:moveTo>
                    <a:pt x="52" y="48"/>
                  </a:moveTo>
                  <a:lnTo>
                    <a:pt x="26" y="113"/>
                  </a:lnTo>
                  <a:lnTo>
                    <a:pt x="0" y="228"/>
                  </a:lnTo>
                  <a:lnTo>
                    <a:pt x="0" y="345"/>
                  </a:lnTo>
                  <a:lnTo>
                    <a:pt x="24" y="390"/>
                  </a:lnTo>
                  <a:lnTo>
                    <a:pt x="60" y="325"/>
                  </a:lnTo>
                  <a:lnTo>
                    <a:pt x="82" y="288"/>
                  </a:lnTo>
                  <a:lnTo>
                    <a:pt x="67" y="197"/>
                  </a:lnTo>
                  <a:lnTo>
                    <a:pt x="82" y="124"/>
                  </a:lnTo>
                  <a:lnTo>
                    <a:pt x="97" y="0"/>
                  </a:lnTo>
                  <a:lnTo>
                    <a:pt x="52" y="48"/>
                  </a:lnTo>
                  <a:close/>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6" name="Picture 10"/>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3652" y="-3336"/>
              <a:ext cx="331" cy="1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AutoShape 11"/>
            <p:cNvSpPr>
              <a:spLocks/>
            </p:cNvSpPr>
            <p:nvPr/>
          </p:nvSpPr>
          <p:spPr bwMode="auto">
            <a:xfrm>
              <a:off x="3685" y="-1971"/>
              <a:ext cx="282" cy="796"/>
            </a:xfrm>
            <a:custGeom>
              <a:avLst/>
              <a:gdLst>
                <a:gd name="T0" fmla="+- 0 3785 3685"/>
                <a:gd name="T1" fmla="*/ T0 w 282"/>
                <a:gd name="T2" fmla="+- 0 -1396 -1970"/>
                <a:gd name="T3" fmla="*/ -1396 h 796"/>
                <a:gd name="T4" fmla="+- 0 3836 3685"/>
                <a:gd name="T5" fmla="*/ T4 w 282"/>
                <a:gd name="T6" fmla="+- 0 -1399 -1970"/>
                <a:gd name="T7" fmla="*/ -1399 h 796"/>
                <a:gd name="T8" fmla="+- 0 3854 3685"/>
                <a:gd name="T9" fmla="*/ T8 w 282"/>
                <a:gd name="T10" fmla="+- 0 -1504 -1970"/>
                <a:gd name="T11" fmla="*/ -1504 h 796"/>
                <a:gd name="T12" fmla="+- 0 3826 3685"/>
                <a:gd name="T13" fmla="*/ T12 w 282"/>
                <a:gd name="T14" fmla="+- 0 -1636 -1970"/>
                <a:gd name="T15" fmla="*/ -1636 h 796"/>
                <a:gd name="T16" fmla="+- 0 3774 3685"/>
                <a:gd name="T17" fmla="*/ T16 w 282"/>
                <a:gd name="T18" fmla="+- 0 -1538 -1970"/>
                <a:gd name="T19" fmla="*/ -1538 h 796"/>
                <a:gd name="T20" fmla="+- 0 3866 3685"/>
                <a:gd name="T21" fmla="*/ T20 w 282"/>
                <a:gd name="T22" fmla="+- 0 -1531 -1970"/>
                <a:gd name="T23" fmla="*/ -1531 h 796"/>
                <a:gd name="T24" fmla="+- 0 3853 3685"/>
                <a:gd name="T25" fmla="*/ T24 w 282"/>
                <a:gd name="T26" fmla="+- 0 -1372 -1970"/>
                <a:gd name="T27" fmla="*/ -1372 h 796"/>
                <a:gd name="T28" fmla="+- 0 3902 3685"/>
                <a:gd name="T29" fmla="*/ T28 w 282"/>
                <a:gd name="T30" fmla="+- 0 -1374 -1970"/>
                <a:gd name="T31" fmla="*/ -1374 h 796"/>
                <a:gd name="T32" fmla="+- 0 3900 3685"/>
                <a:gd name="T33" fmla="*/ T32 w 282"/>
                <a:gd name="T34" fmla="+- 0 -1565 -1970"/>
                <a:gd name="T35" fmla="*/ -1565 h 796"/>
                <a:gd name="T36" fmla="+- 0 3866 3685"/>
                <a:gd name="T37" fmla="*/ T36 w 282"/>
                <a:gd name="T38" fmla="+- 0 -1531 -1970"/>
                <a:gd name="T39" fmla="*/ -1531 h 796"/>
                <a:gd name="T40" fmla="+- 0 3728 3685"/>
                <a:gd name="T41" fmla="*/ T40 w 282"/>
                <a:gd name="T42" fmla="+- 0 -1489 -1970"/>
                <a:gd name="T43" fmla="*/ -1489 h 796"/>
                <a:gd name="T44" fmla="+- 0 3756 3685"/>
                <a:gd name="T45" fmla="*/ T44 w 282"/>
                <a:gd name="T46" fmla="+- 0 -1583 -1970"/>
                <a:gd name="T47" fmla="*/ -1583 h 796"/>
                <a:gd name="T48" fmla="+- 0 3752 3685"/>
                <a:gd name="T49" fmla="*/ T48 w 282"/>
                <a:gd name="T50" fmla="+- 0 -1721 -1970"/>
                <a:gd name="T51" fmla="*/ -1721 h 796"/>
                <a:gd name="T52" fmla="+- 0 3740 3685"/>
                <a:gd name="T53" fmla="*/ T52 w 282"/>
                <a:gd name="T54" fmla="+- 0 -1811 -1970"/>
                <a:gd name="T55" fmla="*/ -1811 h 796"/>
                <a:gd name="T56" fmla="+- 0 3710 3685"/>
                <a:gd name="T57" fmla="*/ T56 w 282"/>
                <a:gd name="T58" fmla="+- 0 -1628 -1970"/>
                <a:gd name="T59" fmla="*/ -1628 h 796"/>
                <a:gd name="T60" fmla="+- 0 3700 3685"/>
                <a:gd name="T61" fmla="*/ T60 w 282"/>
                <a:gd name="T62" fmla="+- 0 -1490 -1970"/>
                <a:gd name="T63" fmla="*/ -1490 h 796"/>
                <a:gd name="T64" fmla="+- 0 3769 3685"/>
                <a:gd name="T65" fmla="*/ T64 w 282"/>
                <a:gd name="T66" fmla="+- 0 -1710 -1970"/>
                <a:gd name="T67" fmla="*/ -1710 h 796"/>
                <a:gd name="T68" fmla="+- 0 3780 3685"/>
                <a:gd name="T69" fmla="*/ T68 w 282"/>
                <a:gd name="T70" fmla="+- 0 -1613 -1970"/>
                <a:gd name="T71" fmla="*/ -1613 h 796"/>
                <a:gd name="T72" fmla="+- 0 3821 3685"/>
                <a:gd name="T73" fmla="*/ T72 w 282"/>
                <a:gd name="T74" fmla="+- 0 -1733 -1970"/>
                <a:gd name="T75" fmla="*/ -1733 h 796"/>
                <a:gd name="T76" fmla="+- 0 3832 3685"/>
                <a:gd name="T77" fmla="*/ T76 w 282"/>
                <a:gd name="T78" fmla="+- 0 -1879 -1970"/>
                <a:gd name="T79" fmla="*/ -1879 h 796"/>
                <a:gd name="T80" fmla="+- 0 3767 3685"/>
                <a:gd name="T81" fmla="*/ T80 w 282"/>
                <a:gd name="T82" fmla="+- 0 -1816 -1970"/>
                <a:gd name="T83" fmla="*/ -1816 h 796"/>
                <a:gd name="T84" fmla="+- 0 3835 3685"/>
                <a:gd name="T85" fmla="*/ T84 w 282"/>
                <a:gd name="T86" fmla="+- 0 -1711 -1970"/>
                <a:gd name="T87" fmla="*/ -1711 h 796"/>
                <a:gd name="T88" fmla="+- 0 3853 3685"/>
                <a:gd name="T89" fmla="*/ T88 w 282"/>
                <a:gd name="T90" fmla="+- 0 -1588 -1970"/>
                <a:gd name="T91" fmla="*/ -1588 h 796"/>
                <a:gd name="T92" fmla="+- 0 3900 3685"/>
                <a:gd name="T93" fmla="*/ T92 w 282"/>
                <a:gd name="T94" fmla="+- 0 -1718 -1970"/>
                <a:gd name="T95" fmla="*/ -1718 h 796"/>
                <a:gd name="T96" fmla="+- 0 3893 3685"/>
                <a:gd name="T97" fmla="*/ T96 w 282"/>
                <a:gd name="T98" fmla="+- 0 -1892 -1970"/>
                <a:gd name="T99" fmla="*/ -1892 h 796"/>
                <a:gd name="T100" fmla="+- 0 3916 3685"/>
                <a:gd name="T101" fmla="*/ T100 w 282"/>
                <a:gd name="T102" fmla="+- 0 -1734 -1970"/>
                <a:gd name="T103" fmla="*/ -1734 h 796"/>
                <a:gd name="T104" fmla="+- 0 3923 3685"/>
                <a:gd name="T105" fmla="*/ T104 w 282"/>
                <a:gd name="T106" fmla="+- 0 -1526 -1970"/>
                <a:gd name="T107" fmla="*/ -1526 h 796"/>
                <a:gd name="T108" fmla="+- 0 3944 3685"/>
                <a:gd name="T109" fmla="*/ T108 w 282"/>
                <a:gd name="T110" fmla="+- 0 -1380 -1970"/>
                <a:gd name="T111" fmla="*/ -1380 h 796"/>
                <a:gd name="T112" fmla="+- 0 3967 3685"/>
                <a:gd name="T113" fmla="*/ T112 w 282"/>
                <a:gd name="T114" fmla="+- 0 -1559 -1970"/>
                <a:gd name="T115" fmla="*/ -1559 h 796"/>
                <a:gd name="T116" fmla="+- 0 3941 3685"/>
                <a:gd name="T117" fmla="*/ T116 w 282"/>
                <a:gd name="T118" fmla="+- 0 -1626 -1970"/>
                <a:gd name="T119" fmla="*/ -1626 h 796"/>
                <a:gd name="T120" fmla="+- 0 3916 3685"/>
                <a:gd name="T121" fmla="*/ T120 w 282"/>
                <a:gd name="T122" fmla="+- 0 -1734 -1970"/>
                <a:gd name="T123" fmla="*/ -1734 h 796"/>
                <a:gd name="T124" fmla="+- 0 3898 3685"/>
                <a:gd name="T125" fmla="*/ T124 w 282"/>
                <a:gd name="T126" fmla="+- 0 -1813 -1970"/>
                <a:gd name="T127" fmla="*/ -1813 h 796"/>
                <a:gd name="T128" fmla="+- 0 3934 3685"/>
                <a:gd name="T129" fmla="*/ T128 w 282"/>
                <a:gd name="T130" fmla="+- 0 -1718 -1970"/>
                <a:gd name="T131" fmla="*/ -1718 h 796"/>
                <a:gd name="T132" fmla="+- 0 3959 3685"/>
                <a:gd name="T133" fmla="*/ T132 w 282"/>
                <a:gd name="T134" fmla="+- 0 -1739 -1970"/>
                <a:gd name="T135" fmla="*/ -1739 h 796"/>
                <a:gd name="T136" fmla="+- 0 3956 3685"/>
                <a:gd name="T137" fmla="*/ T136 w 282"/>
                <a:gd name="T138" fmla="+- 0 -1921 -1970"/>
                <a:gd name="T139" fmla="*/ -1921 h 796"/>
                <a:gd name="T140" fmla="+- 0 3919 3685"/>
                <a:gd name="T141" fmla="*/ T140 w 282"/>
                <a:gd name="T142" fmla="+- 0 -1924 -1970"/>
                <a:gd name="T143" fmla="*/ -1924 h 796"/>
                <a:gd name="T144" fmla="+- 0 3700 3685"/>
                <a:gd name="T145" fmla="*/ T144 w 282"/>
                <a:gd name="T146" fmla="+- 0 -1176 -1970"/>
                <a:gd name="T147" fmla="*/ -1176 h 796"/>
                <a:gd name="T148" fmla="+- 0 3746 3685"/>
                <a:gd name="T149" fmla="*/ T148 w 282"/>
                <a:gd name="T150" fmla="+- 0 -1199 -1970"/>
                <a:gd name="T151" fmla="*/ -1199 h 796"/>
                <a:gd name="T152" fmla="+- 0 3746 3685"/>
                <a:gd name="T153" fmla="*/ T152 w 282"/>
                <a:gd name="T154" fmla="+- 0 -1332 -1970"/>
                <a:gd name="T155" fmla="*/ -1332 h 796"/>
                <a:gd name="T156" fmla="+- 0 3740 3685"/>
                <a:gd name="T157" fmla="*/ T156 w 282"/>
                <a:gd name="T158" fmla="+- 0 -1456 -1970"/>
                <a:gd name="T159" fmla="*/ -1456 h 796"/>
                <a:gd name="T160" fmla="+- 0 3710 3685"/>
                <a:gd name="T161" fmla="*/ T160 w 282"/>
                <a:gd name="T162" fmla="+- 0 -1435 -1970"/>
                <a:gd name="T163" fmla="*/ -1435 h 796"/>
                <a:gd name="T164" fmla="+- 0 3685 3685"/>
                <a:gd name="T165" fmla="*/ T164 w 282"/>
                <a:gd name="T166" fmla="+- 0 -1250 -1970"/>
                <a:gd name="T167" fmla="*/ -1250 h 796"/>
                <a:gd name="T168" fmla="+- 0 3794 3685"/>
                <a:gd name="T169" fmla="*/ T168 w 282"/>
                <a:gd name="T170" fmla="+- 0 -1356 -1970"/>
                <a:gd name="T171" fmla="*/ -1356 h 796"/>
                <a:gd name="T172" fmla="+- 0 3854 3685"/>
                <a:gd name="T173" fmla="*/ T172 w 282"/>
                <a:gd name="T174" fmla="+- 0 -1357 -1970"/>
                <a:gd name="T175" fmla="*/ -1357 h 796"/>
                <a:gd name="T176" fmla="+- 0 3836 3685"/>
                <a:gd name="T177" fmla="*/ T176 w 282"/>
                <a:gd name="T178" fmla="+- 0 -1229 -1970"/>
                <a:gd name="T179" fmla="*/ -1229 h 796"/>
                <a:gd name="T180" fmla="+- 0 3784 3685"/>
                <a:gd name="T181" fmla="*/ T180 w 282"/>
                <a:gd name="T182" fmla="+- 0 -1234 -1970"/>
                <a:gd name="T183" fmla="*/ -1234 h 796"/>
                <a:gd name="T184" fmla="+- 0 3794 3685"/>
                <a:gd name="T185" fmla="*/ T184 w 282"/>
                <a:gd name="T186" fmla="+- 0 -1356 -1970"/>
                <a:gd name="T187" fmla="*/ -1356 h 79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Lst>
              <a:rect l="0" t="0" r="r" b="b"/>
              <a:pathLst>
                <a:path w="282" h="796">
                  <a:moveTo>
                    <a:pt x="77" y="477"/>
                  </a:moveTo>
                  <a:lnTo>
                    <a:pt x="100" y="574"/>
                  </a:lnTo>
                  <a:lnTo>
                    <a:pt x="115" y="591"/>
                  </a:lnTo>
                  <a:lnTo>
                    <a:pt x="151" y="571"/>
                  </a:lnTo>
                  <a:lnTo>
                    <a:pt x="166" y="544"/>
                  </a:lnTo>
                  <a:lnTo>
                    <a:pt x="169" y="466"/>
                  </a:lnTo>
                  <a:lnTo>
                    <a:pt x="155" y="384"/>
                  </a:lnTo>
                  <a:lnTo>
                    <a:pt x="141" y="334"/>
                  </a:lnTo>
                  <a:lnTo>
                    <a:pt x="99" y="382"/>
                  </a:lnTo>
                  <a:lnTo>
                    <a:pt x="89" y="432"/>
                  </a:lnTo>
                  <a:lnTo>
                    <a:pt x="77" y="477"/>
                  </a:lnTo>
                  <a:close/>
                  <a:moveTo>
                    <a:pt x="181" y="439"/>
                  </a:moveTo>
                  <a:lnTo>
                    <a:pt x="181" y="548"/>
                  </a:lnTo>
                  <a:lnTo>
                    <a:pt x="168" y="598"/>
                  </a:lnTo>
                  <a:lnTo>
                    <a:pt x="195" y="648"/>
                  </a:lnTo>
                  <a:lnTo>
                    <a:pt x="217" y="596"/>
                  </a:lnTo>
                  <a:lnTo>
                    <a:pt x="238" y="504"/>
                  </a:lnTo>
                  <a:lnTo>
                    <a:pt x="215" y="405"/>
                  </a:lnTo>
                  <a:lnTo>
                    <a:pt x="195" y="362"/>
                  </a:lnTo>
                  <a:lnTo>
                    <a:pt x="181" y="439"/>
                  </a:lnTo>
                  <a:close/>
                  <a:moveTo>
                    <a:pt x="15" y="480"/>
                  </a:moveTo>
                  <a:lnTo>
                    <a:pt x="43" y="481"/>
                  </a:lnTo>
                  <a:lnTo>
                    <a:pt x="61" y="457"/>
                  </a:lnTo>
                  <a:lnTo>
                    <a:pt x="71" y="387"/>
                  </a:lnTo>
                  <a:lnTo>
                    <a:pt x="61" y="324"/>
                  </a:lnTo>
                  <a:lnTo>
                    <a:pt x="67" y="249"/>
                  </a:lnTo>
                  <a:lnTo>
                    <a:pt x="55" y="199"/>
                  </a:lnTo>
                  <a:lnTo>
                    <a:pt x="55" y="159"/>
                  </a:lnTo>
                  <a:lnTo>
                    <a:pt x="25" y="219"/>
                  </a:lnTo>
                  <a:lnTo>
                    <a:pt x="25" y="342"/>
                  </a:lnTo>
                  <a:lnTo>
                    <a:pt x="0" y="405"/>
                  </a:lnTo>
                  <a:lnTo>
                    <a:pt x="15" y="480"/>
                  </a:lnTo>
                  <a:close/>
                  <a:moveTo>
                    <a:pt x="82" y="154"/>
                  </a:moveTo>
                  <a:lnTo>
                    <a:pt x="84" y="260"/>
                  </a:lnTo>
                  <a:lnTo>
                    <a:pt x="79" y="344"/>
                  </a:lnTo>
                  <a:lnTo>
                    <a:pt x="95" y="357"/>
                  </a:lnTo>
                  <a:lnTo>
                    <a:pt x="141" y="315"/>
                  </a:lnTo>
                  <a:lnTo>
                    <a:pt x="136" y="237"/>
                  </a:lnTo>
                  <a:lnTo>
                    <a:pt x="151" y="172"/>
                  </a:lnTo>
                  <a:lnTo>
                    <a:pt x="147" y="91"/>
                  </a:lnTo>
                  <a:lnTo>
                    <a:pt x="100" y="147"/>
                  </a:lnTo>
                  <a:lnTo>
                    <a:pt x="82" y="154"/>
                  </a:lnTo>
                  <a:close/>
                  <a:moveTo>
                    <a:pt x="166" y="184"/>
                  </a:moveTo>
                  <a:lnTo>
                    <a:pt x="150" y="259"/>
                  </a:lnTo>
                  <a:lnTo>
                    <a:pt x="161" y="334"/>
                  </a:lnTo>
                  <a:lnTo>
                    <a:pt x="168" y="382"/>
                  </a:lnTo>
                  <a:lnTo>
                    <a:pt x="202" y="326"/>
                  </a:lnTo>
                  <a:lnTo>
                    <a:pt x="215" y="252"/>
                  </a:lnTo>
                  <a:lnTo>
                    <a:pt x="192" y="159"/>
                  </a:lnTo>
                  <a:lnTo>
                    <a:pt x="208" y="78"/>
                  </a:lnTo>
                  <a:lnTo>
                    <a:pt x="166" y="184"/>
                  </a:lnTo>
                  <a:close/>
                  <a:moveTo>
                    <a:pt x="231" y="236"/>
                  </a:moveTo>
                  <a:lnTo>
                    <a:pt x="217" y="350"/>
                  </a:lnTo>
                  <a:lnTo>
                    <a:pt x="238" y="444"/>
                  </a:lnTo>
                  <a:lnTo>
                    <a:pt x="249" y="547"/>
                  </a:lnTo>
                  <a:lnTo>
                    <a:pt x="259" y="590"/>
                  </a:lnTo>
                  <a:lnTo>
                    <a:pt x="279" y="542"/>
                  </a:lnTo>
                  <a:lnTo>
                    <a:pt x="282" y="411"/>
                  </a:lnTo>
                  <a:lnTo>
                    <a:pt x="274" y="400"/>
                  </a:lnTo>
                  <a:lnTo>
                    <a:pt x="256" y="344"/>
                  </a:lnTo>
                  <a:lnTo>
                    <a:pt x="246" y="272"/>
                  </a:lnTo>
                  <a:lnTo>
                    <a:pt x="231" y="236"/>
                  </a:lnTo>
                  <a:close/>
                  <a:moveTo>
                    <a:pt x="225" y="82"/>
                  </a:moveTo>
                  <a:lnTo>
                    <a:pt x="213" y="157"/>
                  </a:lnTo>
                  <a:lnTo>
                    <a:pt x="217" y="207"/>
                  </a:lnTo>
                  <a:lnTo>
                    <a:pt x="249" y="252"/>
                  </a:lnTo>
                  <a:lnTo>
                    <a:pt x="268" y="303"/>
                  </a:lnTo>
                  <a:lnTo>
                    <a:pt x="274" y="231"/>
                  </a:lnTo>
                  <a:lnTo>
                    <a:pt x="282" y="132"/>
                  </a:lnTo>
                  <a:lnTo>
                    <a:pt x="271" y="49"/>
                  </a:lnTo>
                  <a:lnTo>
                    <a:pt x="264" y="0"/>
                  </a:lnTo>
                  <a:lnTo>
                    <a:pt x="234" y="46"/>
                  </a:lnTo>
                  <a:lnTo>
                    <a:pt x="225" y="82"/>
                  </a:lnTo>
                  <a:close/>
                  <a:moveTo>
                    <a:pt x="15" y="794"/>
                  </a:moveTo>
                  <a:lnTo>
                    <a:pt x="43" y="795"/>
                  </a:lnTo>
                  <a:lnTo>
                    <a:pt x="61" y="771"/>
                  </a:lnTo>
                  <a:lnTo>
                    <a:pt x="71" y="702"/>
                  </a:lnTo>
                  <a:lnTo>
                    <a:pt x="61" y="638"/>
                  </a:lnTo>
                  <a:lnTo>
                    <a:pt x="67" y="564"/>
                  </a:lnTo>
                  <a:lnTo>
                    <a:pt x="55" y="514"/>
                  </a:lnTo>
                  <a:lnTo>
                    <a:pt x="55" y="474"/>
                  </a:lnTo>
                  <a:lnTo>
                    <a:pt x="25" y="535"/>
                  </a:lnTo>
                  <a:lnTo>
                    <a:pt x="25" y="656"/>
                  </a:lnTo>
                  <a:lnTo>
                    <a:pt x="0" y="720"/>
                  </a:lnTo>
                  <a:lnTo>
                    <a:pt x="15" y="794"/>
                  </a:lnTo>
                  <a:close/>
                  <a:moveTo>
                    <a:pt x="109" y="614"/>
                  </a:moveTo>
                  <a:lnTo>
                    <a:pt x="143" y="585"/>
                  </a:lnTo>
                  <a:lnTo>
                    <a:pt x="169" y="613"/>
                  </a:lnTo>
                  <a:lnTo>
                    <a:pt x="192" y="700"/>
                  </a:lnTo>
                  <a:lnTo>
                    <a:pt x="151" y="741"/>
                  </a:lnTo>
                  <a:lnTo>
                    <a:pt x="112" y="723"/>
                  </a:lnTo>
                  <a:lnTo>
                    <a:pt x="99" y="736"/>
                  </a:lnTo>
                  <a:lnTo>
                    <a:pt x="94" y="678"/>
                  </a:lnTo>
                  <a:lnTo>
                    <a:pt x="109" y="614"/>
                  </a:lnTo>
                  <a:close/>
                </a:path>
              </a:pathLst>
            </a:custGeom>
            <a:noFill/>
            <a:ln w="8966">
              <a:solidFill>
                <a:srgbClr val="010101"/>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4108" name="Picture 12"/>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3275445" y="3921430"/>
            <a:ext cx="533400" cy="2028825"/>
          </a:xfrm>
          <a:prstGeom prst="rect">
            <a:avLst/>
          </a:prstGeom>
          <a:noFill/>
          <a:extLst>
            <a:ext uri="{909E8E84-426E-40DD-AFC4-6F175D3DCCD1}">
              <a14:hiddenFill xmlns="" xmlns:a14="http://schemas.microsoft.com/office/drawing/2010/main">
                <a:solidFill>
                  <a:srgbClr val="FFFFFF"/>
                </a:solidFill>
              </a14:hiddenFill>
            </a:ext>
          </a:extLst>
        </p:spPr>
      </p:pic>
      <p:pic>
        <p:nvPicPr>
          <p:cNvPr id="4109" name="Picture 13"/>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5638800" y="3932985"/>
            <a:ext cx="238125" cy="2028825"/>
          </a:xfrm>
          <a:prstGeom prst="rect">
            <a:avLst/>
          </a:prstGeom>
          <a:noFill/>
          <a:extLst>
            <a:ext uri="{909E8E84-426E-40DD-AFC4-6F175D3DCCD1}">
              <a14:hiddenFill xmlns="" xmlns:a14="http://schemas.microsoft.com/office/drawing/2010/main">
                <a:solidFill>
                  <a:srgbClr val="FFFFFF"/>
                </a:solidFill>
              </a14:hiddenFill>
            </a:ext>
          </a:extLst>
        </p:spPr>
      </p:pic>
      <p:grpSp>
        <p:nvGrpSpPr>
          <p:cNvPr id="9" name="Group 14"/>
          <p:cNvGrpSpPr>
            <a:grpSpLocks/>
          </p:cNvGrpSpPr>
          <p:nvPr/>
        </p:nvGrpSpPr>
        <p:grpSpPr bwMode="auto">
          <a:xfrm>
            <a:off x="7467600" y="3831402"/>
            <a:ext cx="827088" cy="2017712"/>
            <a:chOff x="7451" y="-3334"/>
            <a:chExt cx="1301" cy="3178"/>
          </a:xfrm>
        </p:grpSpPr>
        <p:sp>
          <p:nvSpPr>
            <p:cNvPr id="10" name="Freeform 15"/>
            <p:cNvSpPr>
              <a:spLocks/>
            </p:cNvSpPr>
            <p:nvPr/>
          </p:nvSpPr>
          <p:spPr bwMode="auto">
            <a:xfrm>
              <a:off x="8697" y="-782"/>
              <a:ext cx="36" cy="92"/>
            </a:xfrm>
            <a:custGeom>
              <a:avLst/>
              <a:gdLst>
                <a:gd name="T0" fmla="+- 0 8698 8698"/>
                <a:gd name="T1" fmla="*/ T0 w 36"/>
                <a:gd name="T2" fmla="+- 0 -781 -781"/>
                <a:gd name="T3" fmla="*/ -781 h 92"/>
                <a:gd name="T4" fmla="+- 0 8729 8698"/>
                <a:gd name="T5" fmla="*/ T4 w 36"/>
                <a:gd name="T6" fmla="+- 0 -690 -781"/>
                <a:gd name="T7" fmla="*/ -690 h 92"/>
                <a:gd name="T8" fmla="+- 0 8731 8698"/>
                <a:gd name="T9" fmla="*/ T8 w 36"/>
                <a:gd name="T10" fmla="+- 0 -700 -781"/>
                <a:gd name="T11" fmla="*/ -700 h 92"/>
                <a:gd name="T12" fmla="+- 0 8733 8698"/>
                <a:gd name="T13" fmla="*/ T12 w 36"/>
                <a:gd name="T14" fmla="+- 0 -714 -781"/>
                <a:gd name="T15" fmla="*/ -714 h 92"/>
                <a:gd name="T16" fmla="+- 0 8734 8698"/>
                <a:gd name="T17" fmla="*/ T16 w 36"/>
                <a:gd name="T18" fmla="+- 0 -730 -781"/>
                <a:gd name="T19" fmla="*/ -730 h 92"/>
                <a:gd name="T20" fmla="+- 0 8731 8698"/>
                <a:gd name="T21" fmla="*/ T20 w 36"/>
                <a:gd name="T22" fmla="+- 0 -743 -781"/>
                <a:gd name="T23" fmla="*/ -743 h 92"/>
                <a:gd name="T24" fmla="+- 0 8725 8698"/>
                <a:gd name="T25" fmla="*/ T24 w 36"/>
                <a:gd name="T26" fmla="+- 0 -754 -781"/>
                <a:gd name="T27" fmla="*/ -754 h 92"/>
                <a:gd name="T28" fmla="+- 0 8718 8698"/>
                <a:gd name="T29" fmla="*/ T28 w 36"/>
                <a:gd name="T30" fmla="+- 0 -764 -781"/>
                <a:gd name="T31" fmla="*/ -764 h 92"/>
                <a:gd name="T32" fmla="+- 0 8708 8698"/>
                <a:gd name="T33" fmla="*/ T32 w 36"/>
                <a:gd name="T34" fmla="+- 0 -773 -781"/>
                <a:gd name="T35" fmla="*/ -773 h 92"/>
                <a:gd name="T36" fmla="+- 0 8698 8698"/>
                <a:gd name="T37" fmla="*/ T36 w 36"/>
                <a:gd name="T38" fmla="+- 0 -781 -781"/>
                <a:gd name="T39" fmla="*/ -781 h 9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36" h="92">
                  <a:moveTo>
                    <a:pt x="0" y="0"/>
                  </a:moveTo>
                  <a:lnTo>
                    <a:pt x="31" y="91"/>
                  </a:lnTo>
                  <a:lnTo>
                    <a:pt x="33" y="81"/>
                  </a:lnTo>
                  <a:lnTo>
                    <a:pt x="35" y="67"/>
                  </a:lnTo>
                  <a:lnTo>
                    <a:pt x="36" y="51"/>
                  </a:lnTo>
                  <a:lnTo>
                    <a:pt x="33" y="38"/>
                  </a:lnTo>
                  <a:lnTo>
                    <a:pt x="27" y="27"/>
                  </a:lnTo>
                  <a:lnTo>
                    <a:pt x="20" y="17"/>
                  </a:lnTo>
                  <a:lnTo>
                    <a:pt x="10" y="8"/>
                  </a:lnTo>
                  <a:lnTo>
                    <a:pt x="0" y="0"/>
                  </a:lnTo>
                  <a:close/>
                </a:path>
              </a:pathLst>
            </a:custGeom>
            <a:solidFill>
              <a:srgbClr val="34343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6"/>
            <p:cNvSpPr>
              <a:spLocks/>
            </p:cNvSpPr>
            <p:nvPr/>
          </p:nvSpPr>
          <p:spPr bwMode="auto">
            <a:xfrm>
              <a:off x="8697" y="-782"/>
              <a:ext cx="36" cy="92"/>
            </a:xfrm>
            <a:custGeom>
              <a:avLst/>
              <a:gdLst>
                <a:gd name="T0" fmla="+- 0 8698 8698"/>
                <a:gd name="T1" fmla="*/ T0 w 36"/>
                <a:gd name="T2" fmla="+- 0 -781 -781"/>
                <a:gd name="T3" fmla="*/ -781 h 92"/>
                <a:gd name="T4" fmla="+- 0 8734 8698"/>
                <a:gd name="T5" fmla="*/ T4 w 36"/>
                <a:gd name="T6" fmla="+- 0 -730 -781"/>
                <a:gd name="T7" fmla="*/ -730 h 92"/>
                <a:gd name="T8" fmla="+- 0 8733 8698"/>
                <a:gd name="T9" fmla="*/ T8 w 36"/>
                <a:gd name="T10" fmla="+- 0 -714 -781"/>
                <a:gd name="T11" fmla="*/ -714 h 92"/>
                <a:gd name="T12" fmla="+- 0 8731 8698"/>
                <a:gd name="T13" fmla="*/ T12 w 36"/>
                <a:gd name="T14" fmla="+- 0 -700 -781"/>
                <a:gd name="T15" fmla="*/ -700 h 92"/>
                <a:gd name="T16" fmla="+- 0 8729 8698"/>
                <a:gd name="T17" fmla="*/ T16 w 36"/>
                <a:gd name="T18" fmla="+- 0 -690 -781"/>
                <a:gd name="T19" fmla="*/ -690 h 92"/>
              </a:gdLst>
              <a:ahLst/>
              <a:cxnLst>
                <a:cxn ang="0">
                  <a:pos x="T1" y="T3"/>
                </a:cxn>
                <a:cxn ang="0">
                  <a:pos x="T5" y="T7"/>
                </a:cxn>
                <a:cxn ang="0">
                  <a:pos x="T9" y="T11"/>
                </a:cxn>
                <a:cxn ang="0">
                  <a:pos x="T13" y="T15"/>
                </a:cxn>
                <a:cxn ang="0">
                  <a:pos x="T17" y="T19"/>
                </a:cxn>
              </a:cxnLst>
              <a:rect l="0" t="0" r="r" b="b"/>
              <a:pathLst>
                <a:path w="36" h="92">
                  <a:moveTo>
                    <a:pt x="0" y="0"/>
                  </a:moveTo>
                  <a:lnTo>
                    <a:pt x="36" y="51"/>
                  </a:lnTo>
                  <a:lnTo>
                    <a:pt x="35" y="67"/>
                  </a:lnTo>
                  <a:lnTo>
                    <a:pt x="33" y="81"/>
                  </a:lnTo>
                  <a:lnTo>
                    <a:pt x="31" y="91"/>
                  </a:lnTo>
                </a:path>
              </a:pathLst>
            </a:custGeom>
            <a:noFill/>
            <a:ln w="5982">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7"/>
            <p:cNvSpPr>
              <a:spLocks/>
            </p:cNvSpPr>
            <p:nvPr/>
          </p:nvSpPr>
          <p:spPr bwMode="auto">
            <a:xfrm>
              <a:off x="8695" y="-285"/>
              <a:ext cx="52" cy="84"/>
            </a:xfrm>
            <a:custGeom>
              <a:avLst/>
              <a:gdLst>
                <a:gd name="T0" fmla="+- 0 8741 8695"/>
                <a:gd name="T1" fmla="*/ T0 w 52"/>
                <a:gd name="T2" fmla="+- 0 -284 -284"/>
                <a:gd name="T3" fmla="*/ -284 h 84"/>
                <a:gd name="T4" fmla="+- 0 8695 8695"/>
                <a:gd name="T5" fmla="*/ T4 w 52"/>
                <a:gd name="T6" fmla="+- 0 -200 -284"/>
                <a:gd name="T7" fmla="*/ -200 h 84"/>
                <a:gd name="T8" fmla="+- 0 8710 8695"/>
                <a:gd name="T9" fmla="*/ T8 w 52"/>
                <a:gd name="T10" fmla="+- 0 -202 -284"/>
                <a:gd name="T11" fmla="*/ -202 h 84"/>
                <a:gd name="T12" fmla="+- 0 8724 8695"/>
                <a:gd name="T13" fmla="*/ T12 w 52"/>
                <a:gd name="T14" fmla="+- 0 -205 -284"/>
                <a:gd name="T15" fmla="*/ -205 h 84"/>
                <a:gd name="T16" fmla="+- 0 8735 8695"/>
                <a:gd name="T17" fmla="*/ T16 w 52"/>
                <a:gd name="T18" fmla="+- 0 -210 -284"/>
                <a:gd name="T19" fmla="*/ -210 h 84"/>
                <a:gd name="T20" fmla="+- 0 8742 8695"/>
                <a:gd name="T21" fmla="*/ T20 w 52"/>
                <a:gd name="T22" fmla="+- 0 -218 -284"/>
                <a:gd name="T23" fmla="*/ -218 h 84"/>
                <a:gd name="T24" fmla="+- 0 8746 8695"/>
                <a:gd name="T25" fmla="*/ T24 w 52"/>
                <a:gd name="T26" fmla="+- 0 -231 -284"/>
                <a:gd name="T27" fmla="*/ -231 h 84"/>
                <a:gd name="T28" fmla="+- 0 8746 8695"/>
                <a:gd name="T29" fmla="*/ T28 w 52"/>
                <a:gd name="T30" fmla="+- 0 -247 -284"/>
                <a:gd name="T31" fmla="*/ -247 h 84"/>
                <a:gd name="T32" fmla="+- 0 8744 8695"/>
                <a:gd name="T33" fmla="*/ T32 w 52"/>
                <a:gd name="T34" fmla="+- 0 -265 -284"/>
                <a:gd name="T35" fmla="*/ -265 h 84"/>
                <a:gd name="T36" fmla="+- 0 8741 8695"/>
                <a:gd name="T37" fmla="*/ T36 w 52"/>
                <a:gd name="T38" fmla="+- 0 -284 -284"/>
                <a:gd name="T39" fmla="*/ -284 h 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52" h="84">
                  <a:moveTo>
                    <a:pt x="46" y="0"/>
                  </a:moveTo>
                  <a:lnTo>
                    <a:pt x="0" y="84"/>
                  </a:lnTo>
                  <a:lnTo>
                    <a:pt x="15" y="82"/>
                  </a:lnTo>
                  <a:lnTo>
                    <a:pt x="29" y="79"/>
                  </a:lnTo>
                  <a:lnTo>
                    <a:pt x="40" y="74"/>
                  </a:lnTo>
                  <a:lnTo>
                    <a:pt x="47" y="66"/>
                  </a:lnTo>
                  <a:lnTo>
                    <a:pt x="51" y="53"/>
                  </a:lnTo>
                  <a:lnTo>
                    <a:pt x="51" y="37"/>
                  </a:lnTo>
                  <a:lnTo>
                    <a:pt x="49" y="19"/>
                  </a:lnTo>
                  <a:lnTo>
                    <a:pt x="46" y="0"/>
                  </a:lnTo>
                  <a:close/>
                </a:path>
              </a:pathLst>
            </a:custGeom>
            <a:solidFill>
              <a:srgbClr val="34343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8"/>
            <p:cNvSpPr>
              <a:spLocks/>
            </p:cNvSpPr>
            <p:nvPr/>
          </p:nvSpPr>
          <p:spPr bwMode="auto">
            <a:xfrm>
              <a:off x="8695" y="-285"/>
              <a:ext cx="52" cy="84"/>
            </a:xfrm>
            <a:custGeom>
              <a:avLst/>
              <a:gdLst>
                <a:gd name="T0" fmla="+- 0 8741 8695"/>
                <a:gd name="T1" fmla="*/ T0 w 52"/>
                <a:gd name="T2" fmla="+- 0 -284 -284"/>
                <a:gd name="T3" fmla="*/ -284 h 84"/>
                <a:gd name="T4" fmla="+- 0 8744 8695"/>
                <a:gd name="T5" fmla="*/ T4 w 52"/>
                <a:gd name="T6" fmla="+- 0 -265 -284"/>
                <a:gd name="T7" fmla="*/ -265 h 84"/>
                <a:gd name="T8" fmla="+- 0 8746 8695"/>
                <a:gd name="T9" fmla="*/ T8 w 52"/>
                <a:gd name="T10" fmla="+- 0 -247 -284"/>
                <a:gd name="T11" fmla="*/ -247 h 84"/>
                <a:gd name="T12" fmla="+- 0 8746 8695"/>
                <a:gd name="T13" fmla="*/ T12 w 52"/>
                <a:gd name="T14" fmla="+- 0 -231 -284"/>
                <a:gd name="T15" fmla="*/ -231 h 84"/>
                <a:gd name="T16" fmla="+- 0 8742 8695"/>
                <a:gd name="T17" fmla="*/ T16 w 52"/>
                <a:gd name="T18" fmla="+- 0 -218 -284"/>
                <a:gd name="T19" fmla="*/ -218 h 84"/>
                <a:gd name="T20" fmla="+- 0 8735 8695"/>
                <a:gd name="T21" fmla="*/ T20 w 52"/>
                <a:gd name="T22" fmla="+- 0 -210 -284"/>
                <a:gd name="T23" fmla="*/ -210 h 84"/>
                <a:gd name="T24" fmla="+- 0 8724 8695"/>
                <a:gd name="T25" fmla="*/ T24 w 52"/>
                <a:gd name="T26" fmla="+- 0 -205 -284"/>
                <a:gd name="T27" fmla="*/ -205 h 84"/>
                <a:gd name="T28" fmla="+- 0 8710 8695"/>
                <a:gd name="T29" fmla="*/ T28 w 52"/>
                <a:gd name="T30" fmla="+- 0 -202 -284"/>
                <a:gd name="T31" fmla="*/ -202 h 84"/>
                <a:gd name="T32" fmla="+- 0 8695 8695"/>
                <a:gd name="T33" fmla="*/ T32 w 52"/>
                <a:gd name="T34" fmla="+- 0 -200 -284"/>
                <a:gd name="T35" fmla="*/ -200 h 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52" h="84">
                  <a:moveTo>
                    <a:pt x="46" y="0"/>
                  </a:moveTo>
                  <a:lnTo>
                    <a:pt x="49" y="19"/>
                  </a:lnTo>
                  <a:lnTo>
                    <a:pt x="51" y="37"/>
                  </a:lnTo>
                  <a:lnTo>
                    <a:pt x="51" y="53"/>
                  </a:lnTo>
                  <a:lnTo>
                    <a:pt x="47" y="66"/>
                  </a:lnTo>
                  <a:lnTo>
                    <a:pt x="40" y="74"/>
                  </a:lnTo>
                  <a:lnTo>
                    <a:pt x="29" y="79"/>
                  </a:lnTo>
                  <a:lnTo>
                    <a:pt x="15" y="82"/>
                  </a:lnTo>
                  <a:lnTo>
                    <a:pt x="0" y="84"/>
                  </a:lnTo>
                </a:path>
              </a:pathLst>
            </a:custGeom>
            <a:noFill/>
            <a:ln w="5982">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9"/>
            <p:cNvSpPr>
              <a:spLocks noChangeShapeType="1"/>
            </p:cNvSpPr>
            <p:nvPr/>
          </p:nvSpPr>
          <p:spPr bwMode="auto">
            <a:xfrm>
              <a:off x="8238" y="-3254"/>
              <a:ext cx="0" cy="3025"/>
            </a:xfrm>
            <a:prstGeom prst="line">
              <a:avLst/>
            </a:prstGeom>
            <a:noFill/>
            <a:ln w="26842">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20"/>
            <p:cNvSpPr>
              <a:spLocks noChangeShapeType="1"/>
            </p:cNvSpPr>
            <p:nvPr/>
          </p:nvSpPr>
          <p:spPr bwMode="auto">
            <a:xfrm>
              <a:off x="7946" y="-3259"/>
              <a:ext cx="0" cy="3024"/>
            </a:xfrm>
            <a:prstGeom prst="line">
              <a:avLst/>
            </a:prstGeom>
            <a:noFill/>
            <a:ln w="27062">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17" name="Picture 21"/>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7946" y="-329"/>
              <a:ext cx="286" cy="1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18" name="Picture 22"/>
            <p:cNvPicPr>
              <a:picLocks noChangeAspect="1" noChangeArrowheads="1"/>
            </p:cNvPicPr>
            <p:nvPr/>
          </p:nvPicPr>
          <p:blipFill>
            <a:blip r:embed="rId10">
              <a:extLst>
                <a:ext uri="{28A0092B-C50C-407E-A947-70E740481C1C}">
                  <a14:useLocalDpi xmlns="" xmlns:a14="http://schemas.microsoft.com/office/drawing/2010/main" val="0"/>
                </a:ext>
              </a:extLst>
            </a:blip>
            <a:srcRect/>
            <a:stretch>
              <a:fillRect/>
            </a:stretch>
          </p:blipFill>
          <p:spPr bwMode="auto">
            <a:xfrm>
              <a:off x="7917" y="-3334"/>
              <a:ext cx="331" cy="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Freeform 23"/>
            <p:cNvSpPr>
              <a:spLocks/>
            </p:cNvSpPr>
            <p:nvPr/>
          </p:nvSpPr>
          <p:spPr bwMode="auto">
            <a:xfrm>
              <a:off x="7960" y="-2529"/>
              <a:ext cx="272" cy="22"/>
            </a:xfrm>
            <a:custGeom>
              <a:avLst/>
              <a:gdLst>
                <a:gd name="T0" fmla="+- 0 7961 7961"/>
                <a:gd name="T1" fmla="*/ T0 w 272"/>
                <a:gd name="T2" fmla="+- 0 -2507 -2528"/>
                <a:gd name="T3" fmla="*/ -2507 h 22"/>
                <a:gd name="T4" fmla="+- 0 7994 7961"/>
                <a:gd name="T5" fmla="*/ T4 w 272"/>
                <a:gd name="T6" fmla="+- 0 -2515 -2528"/>
                <a:gd name="T7" fmla="*/ -2515 h 22"/>
                <a:gd name="T8" fmla="+- 0 8028 7961"/>
                <a:gd name="T9" fmla="*/ T8 w 272"/>
                <a:gd name="T10" fmla="+- 0 -2522 -2528"/>
                <a:gd name="T11" fmla="*/ -2522 h 22"/>
                <a:gd name="T12" fmla="+- 0 8062 7961"/>
                <a:gd name="T13" fmla="*/ T12 w 272"/>
                <a:gd name="T14" fmla="+- 0 -2527 -2528"/>
                <a:gd name="T15" fmla="*/ -2527 h 22"/>
                <a:gd name="T16" fmla="+- 0 8096 7961"/>
                <a:gd name="T17" fmla="*/ T16 w 272"/>
                <a:gd name="T18" fmla="+- 0 -2528 -2528"/>
                <a:gd name="T19" fmla="*/ -2528 h 22"/>
                <a:gd name="T20" fmla="+- 0 8130 7961"/>
                <a:gd name="T21" fmla="*/ T20 w 272"/>
                <a:gd name="T22" fmla="+- 0 -2527 -2528"/>
                <a:gd name="T23" fmla="*/ -2527 h 22"/>
                <a:gd name="T24" fmla="+- 0 8164 7961"/>
                <a:gd name="T25" fmla="*/ T24 w 272"/>
                <a:gd name="T26" fmla="+- 0 -2522 -2528"/>
                <a:gd name="T27" fmla="*/ -2522 h 22"/>
                <a:gd name="T28" fmla="+- 0 8198 7961"/>
                <a:gd name="T29" fmla="*/ T28 w 272"/>
                <a:gd name="T30" fmla="+- 0 -2515 -2528"/>
                <a:gd name="T31" fmla="*/ -2515 h 22"/>
                <a:gd name="T32" fmla="+- 0 8232 7961"/>
                <a:gd name="T33" fmla="*/ T32 w 272"/>
                <a:gd name="T34" fmla="+- 0 -2507 -2528"/>
                <a:gd name="T35" fmla="*/ -2507 h 2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72" h="22">
                  <a:moveTo>
                    <a:pt x="0" y="21"/>
                  </a:moveTo>
                  <a:lnTo>
                    <a:pt x="33" y="13"/>
                  </a:lnTo>
                  <a:lnTo>
                    <a:pt x="67" y="6"/>
                  </a:lnTo>
                  <a:lnTo>
                    <a:pt x="101" y="1"/>
                  </a:lnTo>
                  <a:lnTo>
                    <a:pt x="135" y="0"/>
                  </a:lnTo>
                  <a:lnTo>
                    <a:pt x="169" y="1"/>
                  </a:lnTo>
                  <a:lnTo>
                    <a:pt x="203" y="6"/>
                  </a:lnTo>
                  <a:lnTo>
                    <a:pt x="237" y="13"/>
                  </a:lnTo>
                  <a:lnTo>
                    <a:pt x="271" y="21"/>
                  </a:lnTo>
                </a:path>
              </a:pathLst>
            </a:custGeom>
            <a:noFill/>
            <a:ln w="5982">
              <a:solidFill>
                <a:srgbClr val="010101"/>
              </a:solidFill>
              <a:prstDash val="dot"/>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AutoShape 24"/>
            <p:cNvSpPr>
              <a:spLocks/>
            </p:cNvSpPr>
            <p:nvPr/>
          </p:nvSpPr>
          <p:spPr bwMode="auto">
            <a:xfrm>
              <a:off x="7969" y="-2524"/>
              <a:ext cx="243" cy="2236"/>
            </a:xfrm>
            <a:custGeom>
              <a:avLst/>
              <a:gdLst>
                <a:gd name="T0" fmla="+- 0 7997 7970"/>
                <a:gd name="T1" fmla="*/ T0 w 243"/>
                <a:gd name="T2" fmla="+- 0 -2490 -2524"/>
                <a:gd name="T3" fmla="*/ -2490 h 2236"/>
                <a:gd name="T4" fmla="+- 0 7998 7970"/>
                <a:gd name="T5" fmla="*/ T4 w 243"/>
                <a:gd name="T6" fmla="+- 0 -2333 -2524"/>
                <a:gd name="T7" fmla="*/ -2333 h 2236"/>
                <a:gd name="T8" fmla="+- 0 7991 7970"/>
                <a:gd name="T9" fmla="*/ T8 w 243"/>
                <a:gd name="T10" fmla="+- 0 -2143 -2524"/>
                <a:gd name="T11" fmla="*/ -2143 h 2236"/>
                <a:gd name="T12" fmla="+- 0 7979 7970"/>
                <a:gd name="T13" fmla="*/ T12 w 243"/>
                <a:gd name="T14" fmla="+- 0 -1993 -2524"/>
                <a:gd name="T15" fmla="*/ -1993 h 2236"/>
                <a:gd name="T16" fmla="+- 0 7977 7970"/>
                <a:gd name="T17" fmla="*/ T16 w 243"/>
                <a:gd name="T18" fmla="+- 0 -1835 -2524"/>
                <a:gd name="T19" fmla="*/ -1835 h 2236"/>
                <a:gd name="T20" fmla="+- 0 7978 7970"/>
                <a:gd name="T21" fmla="*/ T20 w 243"/>
                <a:gd name="T22" fmla="+- 0 -1676 -2524"/>
                <a:gd name="T23" fmla="*/ -1676 h 2236"/>
                <a:gd name="T24" fmla="+- 0 7981 7970"/>
                <a:gd name="T25" fmla="*/ T24 w 243"/>
                <a:gd name="T26" fmla="+- 0 -1517 -2524"/>
                <a:gd name="T27" fmla="*/ -1517 h 2236"/>
                <a:gd name="T28" fmla="+- 0 7973 7970"/>
                <a:gd name="T29" fmla="*/ T28 w 243"/>
                <a:gd name="T30" fmla="+- 0 -1364 -2524"/>
                <a:gd name="T31" fmla="*/ -1364 h 2236"/>
                <a:gd name="T32" fmla="+- 0 7985 7970"/>
                <a:gd name="T33" fmla="*/ T32 w 243"/>
                <a:gd name="T34" fmla="+- 0 -1207 -2524"/>
                <a:gd name="T35" fmla="*/ -1207 h 2236"/>
                <a:gd name="T36" fmla="+- 0 7975 7970"/>
                <a:gd name="T37" fmla="*/ T36 w 243"/>
                <a:gd name="T38" fmla="+- 0 -1055 -2524"/>
                <a:gd name="T39" fmla="*/ -1055 h 2236"/>
                <a:gd name="T40" fmla="+- 0 7976 7970"/>
                <a:gd name="T41" fmla="*/ T40 w 243"/>
                <a:gd name="T42" fmla="+- 0 -902 -2524"/>
                <a:gd name="T43" fmla="*/ -902 h 2236"/>
                <a:gd name="T44" fmla="+- 0 7977 7970"/>
                <a:gd name="T45" fmla="*/ T44 w 243"/>
                <a:gd name="T46" fmla="+- 0 -748 -2524"/>
                <a:gd name="T47" fmla="*/ -748 h 2236"/>
                <a:gd name="T48" fmla="+- 0 7977 7970"/>
                <a:gd name="T49" fmla="*/ T48 w 243"/>
                <a:gd name="T50" fmla="+- 0 -595 -2524"/>
                <a:gd name="T51" fmla="*/ -595 h 2236"/>
                <a:gd name="T52" fmla="+- 0 7978 7970"/>
                <a:gd name="T53" fmla="*/ T52 w 243"/>
                <a:gd name="T54" fmla="+- 0 -441 -2524"/>
                <a:gd name="T55" fmla="*/ -441 h 2236"/>
                <a:gd name="T56" fmla="+- 0 7978 7970"/>
                <a:gd name="T57" fmla="*/ T56 w 243"/>
                <a:gd name="T58" fmla="+- 0 -288 -2524"/>
                <a:gd name="T59" fmla="*/ -288 h 2236"/>
                <a:gd name="T60" fmla="+- 0 8211 7970"/>
                <a:gd name="T61" fmla="*/ T60 w 243"/>
                <a:gd name="T62" fmla="+- 0 -2477 -2524"/>
                <a:gd name="T63" fmla="*/ -2477 h 2236"/>
                <a:gd name="T64" fmla="+- 0 8212 7970"/>
                <a:gd name="T65" fmla="*/ T64 w 243"/>
                <a:gd name="T66" fmla="+- 0 -2321 -2524"/>
                <a:gd name="T67" fmla="*/ -2321 h 2236"/>
                <a:gd name="T68" fmla="+- 0 8205 7970"/>
                <a:gd name="T69" fmla="*/ T68 w 243"/>
                <a:gd name="T70" fmla="+- 0 -2132 -2524"/>
                <a:gd name="T71" fmla="*/ -2132 h 2236"/>
                <a:gd name="T72" fmla="+- 0 8194 7970"/>
                <a:gd name="T73" fmla="*/ T72 w 243"/>
                <a:gd name="T74" fmla="+- 0 -1983 -2524"/>
                <a:gd name="T75" fmla="*/ -1983 h 2236"/>
                <a:gd name="T76" fmla="+- 0 8192 7970"/>
                <a:gd name="T77" fmla="*/ T76 w 243"/>
                <a:gd name="T78" fmla="+- 0 -1826 -2524"/>
                <a:gd name="T79" fmla="*/ -1826 h 2236"/>
                <a:gd name="T80" fmla="+- 0 8193 7970"/>
                <a:gd name="T81" fmla="*/ T80 w 243"/>
                <a:gd name="T82" fmla="+- 0 -1668 -2524"/>
                <a:gd name="T83" fmla="*/ -1668 h 2236"/>
                <a:gd name="T84" fmla="+- 0 8196 7970"/>
                <a:gd name="T85" fmla="*/ T84 w 243"/>
                <a:gd name="T86" fmla="+- 0 -1510 -2524"/>
                <a:gd name="T87" fmla="*/ -1510 h 2236"/>
                <a:gd name="T88" fmla="+- 0 8187 7970"/>
                <a:gd name="T89" fmla="*/ T88 w 243"/>
                <a:gd name="T90" fmla="+- 0 -1357 -2524"/>
                <a:gd name="T91" fmla="*/ -1357 h 2236"/>
                <a:gd name="T92" fmla="+- 0 8199 7970"/>
                <a:gd name="T93" fmla="*/ T92 w 243"/>
                <a:gd name="T94" fmla="+- 0 -1201 -2524"/>
                <a:gd name="T95" fmla="*/ -1201 h 2236"/>
                <a:gd name="T96" fmla="+- 0 8189 7970"/>
                <a:gd name="T97" fmla="*/ T96 w 243"/>
                <a:gd name="T98" fmla="+- 0 -1043 -2524"/>
                <a:gd name="T99" fmla="*/ -1043 h 2236"/>
                <a:gd name="T100" fmla="+- 0 8191 7970"/>
                <a:gd name="T101" fmla="*/ T100 w 243"/>
                <a:gd name="T102" fmla="+- 0 -875 -2524"/>
                <a:gd name="T103" fmla="*/ -875 h 2236"/>
                <a:gd name="T104" fmla="+- 0 8192 7970"/>
                <a:gd name="T105" fmla="*/ T104 w 243"/>
                <a:gd name="T106" fmla="+- 0 -707 -2524"/>
                <a:gd name="T107" fmla="*/ -707 h 2236"/>
                <a:gd name="T108" fmla="+- 0 8192 7970"/>
                <a:gd name="T109" fmla="*/ T108 w 243"/>
                <a:gd name="T110" fmla="+- 0 -540 -2524"/>
                <a:gd name="T111" fmla="*/ -540 h 2236"/>
                <a:gd name="T112" fmla="+- 0 8192 7970"/>
                <a:gd name="T113" fmla="*/ T112 w 243"/>
                <a:gd name="T114" fmla="+- 0 -372 -2524"/>
                <a:gd name="T115" fmla="*/ -372 h 2236"/>
                <a:gd name="T116" fmla="+- 0 8076 7970"/>
                <a:gd name="T117" fmla="*/ T116 w 243"/>
                <a:gd name="T118" fmla="+- 0 -2520 -2524"/>
                <a:gd name="T119" fmla="*/ -2520 h 2236"/>
                <a:gd name="T120" fmla="+- 0 8077 7970"/>
                <a:gd name="T121" fmla="*/ T120 w 243"/>
                <a:gd name="T122" fmla="+- 0 -2425 -2524"/>
                <a:gd name="T123" fmla="*/ -2425 h 2236"/>
                <a:gd name="T124" fmla="+- 0 8075 7970"/>
                <a:gd name="T125" fmla="*/ T124 w 243"/>
                <a:gd name="T126" fmla="+- 0 -2240 -2524"/>
                <a:gd name="T127" fmla="*/ -2240 h 2236"/>
                <a:gd name="T128" fmla="+- 0 8060 7970"/>
                <a:gd name="T129" fmla="*/ T128 w 243"/>
                <a:gd name="T130" fmla="+- 0 -2081 -2524"/>
                <a:gd name="T131" fmla="*/ -2081 h 2236"/>
                <a:gd name="T132" fmla="+- 0 8057 7970"/>
                <a:gd name="T133" fmla="*/ T132 w 243"/>
                <a:gd name="T134" fmla="+- 0 -1925 -2524"/>
                <a:gd name="T135" fmla="*/ -1925 h 2236"/>
                <a:gd name="T136" fmla="+- 0 8057 7970"/>
                <a:gd name="T137" fmla="*/ T136 w 243"/>
                <a:gd name="T138" fmla="+- 0 -1769 -2524"/>
                <a:gd name="T139" fmla="*/ -1769 h 2236"/>
                <a:gd name="T140" fmla="+- 0 8059 7970"/>
                <a:gd name="T141" fmla="*/ T140 w 243"/>
                <a:gd name="T142" fmla="+- 0 -1613 -2524"/>
                <a:gd name="T143" fmla="*/ -1613 h 2236"/>
                <a:gd name="T144" fmla="+- 0 8049 7970"/>
                <a:gd name="T145" fmla="*/ T144 w 243"/>
                <a:gd name="T146" fmla="+- 0 -1461 -2524"/>
                <a:gd name="T147" fmla="*/ -1461 h 2236"/>
                <a:gd name="T148" fmla="+- 0 8060 7970"/>
                <a:gd name="T149" fmla="*/ T148 w 243"/>
                <a:gd name="T150" fmla="+- 0 -1307 -2524"/>
                <a:gd name="T151" fmla="*/ -1307 h 2236"/>
                <a:gd name="T152" fmla="+- 0 8052 7970"/>
                <a:gd name="T153" fmla="*/ T152 w 243"/>
                <a:gd name="T154" fmla="+- 0 -1157 -2524"/>
                <a:gd name="T155" fmla="*/ -1157 h 2236"/>
                <a:gd name="T156" fmla="+- 0 8054 7970"/>
                <a:gd name="T157" fmla="*/ T156 w 243"/>
                <a:gd name="T158" fmla="+- 0 -991 -2524"/>
                <a:gd name="T159" fmla="*/ -991 h 2236"/>
                <a:gd name="T160" fmla="+- 0 8056 7970"/>
                <a:gd name="T161" fmla="*/ T160 w 243"/>
                <a:gd name="T162" fmla="+- 0 -826 -2524"/>
                <a:gd name="T163" fmla="*/ -826 h 2236"/>
                <a:gd name="T164" fmla="+- 0 8056 7970"/>
                <a:gd name="T165" fmla="*/ T164 w 243"/>
                <a:gd name="T166" fmla="+- 0 -660 -2524"/>
                <a:gd name="T167" fmla="*/ -660 h 2236"/>
                <a:gd name="T168" fmla="+- 0 8057 7970"/>
                <a:gd name="T169" fmla="*/ T168 w 243"/>
                <a:gd name="T170" fmla="+- 0 -494 -2524"/>
                <a:gd name="T171" fmla="*/ -494 h 2236"/>
                <a:gd name="T172" fmla="+- 0 8057 7970"/>
                <a:gd name="T173" fmla="*/ T172 w 243"/>
                <a:gd name="T174" fmla="+- 0 -328 -2524"/>
                <a:gd name="T175" fmla="*/ -328 h 2236"/>
                <a:gd name="T176" fmla="+- 0 8033 7970"/>
                <a:gd name="T177" fmla="*/ T176 w 243"/>
                <a:gd name="T178" fmla="+- 0 -2444 -2524"/>
                <a:gd name="T179" fmla="*/ -2444 h 2236"/>
                <a:gd name="T180" fmla="+- 0 8032 7970"/>
                <a:gd name="T181" fmla="*/ T180 w 243"/>
                <a:gd name="T182" fmla="+- 0 -2285 -2524"/>
                <a:gd name="T183" fmla="*/ -2285 h 2236"/>
                <a:gd name="T184" fmla="+- 0 8029 7970"/>
                <a:gd name="T185" fmla="*/ T184 w 243"/>
                <a:gd name="T186" fmla="+- 0 -2125 -2524"/>
                <a:gd name="T187" fmla="*/ -2125 h 2236"/>
                <a:gd name="T188" fmla="+- 0 8026 7970"/>
                <a:gd name="T189" fmla="*/ T188 w 243"/>
                <a:gd name="T190" fmla="+- 0 -1966 -2524"/>
                <a:gd name="T191" fmla="*/ -1966 h 2236"/>
                <a:gd name="T192" fmla="+- 0 8022 7970"/>
                <a:gd name="T193" fmla="*/ T192 w 243"/>
                <a:gd name="T194" fmla="+- 0 -1807 -2524"/>
                <a:gd name="T195" fmla="*/ -1807 h 2236"/>
                <a:gd name="T196" fmla="+- 0 8018 7970"/>
                <a:gd name="T197" fmla="*/ T196 w 243"/>
                <a:gd name="T198" fmla="+- 0 -1648 -2524"/>
                <a:gd name="T199" fmla="*/ -1648 h 2236"/>
                <a:gd name="T200" fmla="+- 0 8014 7970"/>
                <a:gd name="T201" fmla="*/ T200 w 243"/>
                <a:gd name="T202" fmla="+- 0 -1489 -2524"/>
                <a:gd name="T203" fmla="*/ -1489 h 2236"/>
                <a:gd name="T204" fmla="+- 0 8010 7970"/>
                <a:gd name="T205" fmla="*/ T204 w 243"/>
                <a:gd name="T206" fmla="+- 0 -1330 -2524"/>
                <a:gd name="T207" fmla="*/ -1330 h 2236"/>
                <a:gd name="T208" fmla="+- 0 8007 7970"/>
                <a:gd name="T209" fmla="*/ T208 w 243"/>
                <a:gd name="T210" fmla="+- 0 -1171 -2524"/>
                <a:gd name="T211" fmla="*/ -1171 h 2236"/>
                <a:gd name="T212" fmla="+- 0 8003 7970"/>
                <a:gd name="T213" fmla="*/ T212 w 243"/>
                <a:gd name="T214" fmla="+- 0 -1012 -2524"/>
                <a:gd name="T215" fmla="*/ -1012 h 2236"/>
                <a:gd name="T216" fmla="+- 0 8000 7970"/>
                <a:gd name="T217" fmla="*/ T216 w 243"/>
                <a:gd name="T218" fmla="+- 0 -853 -2524"/>
                <a:gd name="T219" fmla="*/ -853 h 2236"/>
                <a:gd name="T220" fmla="+- 0 7997 7970"/>
                <a:gd name="T221" fmla="*/ T220 w 243"/>
                <a:gd name="T222" fmla="+- 0 -694 -2524"/>
                <a:gd name="T223" fmla="*/ -694 h 2236"/>
                <a:gd name="T224" fmla="+- 0 7996 7970"/>
                <a:gd name="T225" fmla="*/ T224 w 243"/>
                <a:gd name="T226" fmla="+- 0 -535 -2524"/>
                <a:gd name="T227" fmla="*/ -535 h 2236"/>
                <a:gd name="T228" fmla="+- 0 7995 7970"/>
                <a:gd name="T229" fmla="*/ T228 w 243"/>
                <a:gd name="T230" fmla="+- 0 -376 -2524"/>
                <a:gd name="T231" fmla="*/ -376 h 22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243" h="2236">
                  <a:moveTo>
                    <a:pt x="27" y="4"/>
                  </a:moveTo>
                  <a:lnTo>
                    <a:pt x="27" y="34"/>
                  </a:lnTo>
                  <a:lnTo>
                    <a:pt x="28" y="101"/>
                  </a:lnTo>
                  <a:lnTo>
                    <a:pt x="28" y="191"/>
                  </a:lnTo>
                  <a:lnTo>
                    <a:pt x="26" y="289"/>
                  </a:lnTo>
                  <a:lnTo>
                    <a:pt x="21" y="381"/>
                  </a:lnTo>
                  <a:lnTo>
                    <a:pt x="11" y="452"/>
                  </a:lnTo>
                  <a:lnTo>
                    <a:pt x="9" y="531"/>
                  </a:lnTo>
                  <a:lnTo>
                    <a:pt x="7" y="610"/>
                  </a:lnTo>
                  <a:lnTo>
                    <a:pt x="7" y="689"/>
                  </a:lnTo>
                  <a:lnTo>
                    <a:pt x="7" y="769"/>
                  </a:lnTo>
                  <a:lnTo>
                    <a:pt x="8" y="848"/>
                  </a:lnTo>
                  <a:lnTo>
                    <a:pt x="10" y="927"/>
                  </a:lnTo>
                  <a:lnTo>
                    <a:pt x="11" y="1007"/>
                  </a:lnTo>
                  <a:lnTo>
                    <a:pt x="0" y="1082"/>
                  </a:lnTo>
                  <a:lnTo>
                    <a:pt x="3" y="1160"/>
                  </a:lnTo>
                  <a:lnTo>
                    <a:pt x="11" y="1239"/>
                  </a:lnTo>
                  <a:lnTo>
                    <a:pt x="15" y="1317"/>
                  </a:lnTo>
                  <a:lnTo>
                    <a:pt x="4" y="1392"/>
                  </a:lnTo>
                  <a:lnTo>
                    <a:pt x="5" y="1469"/>
                  </a:lnTo>
                  <a:lnTo>
                    <a:pt x="6" y="1546"/>
                  </a:lnTo>
                  <a:lnTo>
                    <a:pt x="6" y="1622"/>
                  </a:lnTo>
                  <a:lnTo>
                    <a:pt x="7" y="1699"/>
                  </a:lnTo>
                  <a:lnTo>
                    <a:pt x="7" y="1776"/>
                  </a:lnTo>
                  <a:lnTo>
                    <a:pt x="7" y="1852"/>
                  </a:lnTo>
                  <a:lnTo>
                    <a:pt x="7" y="1929"/>
                  </a:lnTo>
                  <a:lnTo>
                    <a:pt x="8" y="2006"/>
                  </a:lnTo>
                  <a:lnTo>
                    <a:pt x="8" y="2083"/>
                  </a:lnTo>
                  <a:lnTo>
                    <a:pt x="8" y="2159"/>
                  </a:lnTo>
                  <a:lnTo>
                    <a:pt x="8" y="2236"/>
                  </a:lnTo>
                  <a:moveTo>
                    <a:pt x="240" y="17"/>
                  </a:moveTo>
                  <a:lnTo>
                    <a:pt x="241" y="47"/>
                  </a:lnTo>
                  <a:lnTo>
                    <a:pt x="242" y="114"/>
                  </a:lnTo>
                  <a:lnTo>
                    <a:pt x="242" y="203"/>
                  </a:lnTo>
                  <a:lnTo>
                    <a:pt x="240" y="301"/>
                  </a:lnTo>
                  <a:lnTo>
                    <a:pt x="235" y="392"/>
                  </a:lnTo>
                  <a:lnTo>
                    <a:pt x="226" y="462"/>
                  </a:lnTo>
                  <a:lnTo>
                    <a:pt x="224" y="541"/>
                  </a:lnTo>
                  <a:lnTo>
                    <a:pt x="222" y="620"/>
                  </a:lnTo>
                  <a:lnTo>
                    <a:pt x="222" y="698"/>
                  </a:lnTo>
                  <a:lnTo>
                    <a:pt x="222" y="777"/>
                  </a:lnTo>
                  <a:lnTo>
                    <a:pt x="223" y="856"/>
                  </a:lnTo>
                  <a:lnTo>
                    <a:pt x="224" y="935"/>
                  </a:lnTo>
                  <a:lnTo>
                    <a:pt x="226" y="1014"/>
                  </a:lnTo>
                  <a:lnTo>
                    <a:pt x="214" y="1089"/>
                  </a:lnTo>
                  <a:lnTo>
                    <a:pt x="217" y="1167"/>
                  </a:lnTo>
                  <a:lnTo>
                    <a:pt x="226" y="1245"/>
                  </a:lnTo>
                  <a:lnTo>
                    <a:pt x="229" y="1323"/>
                  </a:lnTo>
                  <a:lnTo>
                    <a:pt x="218" y="1397"/>
                  </a:lnTo>
                  <a:lnTo>
                    <a:pt x="219" y="1481"/>
                  </a:lnTo>
                  <a:lnTo>
                    <a:pt x="220" y="1565"/>
                  </a:lnTo>
                  <a:lnTo>
                    <a:pt x="221" y="1649"/>
                  </a:lnTo>
                  <a:lnTo>
                    <a:pt x="221" y="1733"/>
                  </a:lnTo>
                  <a:lnTo>
                    <a:pt x="222" y="1817"/>
                  </a:lnTo>
                  <a:lnTo>
                    <a:pt x="222" y="1900"/>
                  </a:lnTo>
                  <a:lnTo>
                    <a:pt x="222" y="1984"/>
                  </a:lnTo>
                  <a:lnTo>
                    <a:pt x="222" y="2068"/>
                  </a:lnTo>
                  <a:lnTo>
                    <a:pt x="222" y="2152"/>
                  </a:lnTo>
                  <a:lnTo>
                    <a:pt x="222" y="2236"/>
                  </a:lnTo>
                  <a:moveTo>
                    <a:pt x="106" y="4"/>
                  </a:moveTo>
                  <a:lnTo>
                    <a:pt x="107" y="33"/>
                  </a:lnTo>
                  <a:lnTo>
                    <a:pt x="107" y="99"/>
                  </a:lnTo>
                  <a:lnTo>
                    <a:pt x="107" y="188"/>
                  </a:lnTo>
                  <a:lnTo>
                    <a:pt x="105" y="284"/>
                  </a:lnTo>
                  <a:lnTo>
                    <a:pt x="100" y="374"/>
                  </a:lnTo>
                  <a:lnTo>
                    <a:pt x="90" y="443"/>
                  </a:lnTo>
                  <a:lnTo>
                    <a:pt x="88" y="521"/>
                  </a:lnTo>
                  <a:lnTo>
                    <a:pt x="87" y="599"/>
                  </a:lnTo>
                  <a:lnTo>
                    <a:pt x="86" y="677"/>
                  </a:lnTo>
                  <a:lnTo>
                    <a:pt x="87" y="755"/>
                  </a:lnTo>
                  <a:lnTo>
                    <a:pt x="88" y="833"/>
                  </a:lnTo>
                  <a:lnTo>
                    <a:pt x="89" y="911"/>
                  </a:lnTo>
                  <a:lnTo>
                    <a:pt x="90" y="989"/>
                  </a:lnTo>
                  <a:lnTo>
                    <a:pt x="79" y="1063"/>
                  </a:lnTo>
                  <a:lnTo>
                    <a:pt x="82" y="1139"/>
                  </a:lnTo>
                  <a:lnTo>
                    <a:pt x="90" y="1217"/>
                  </a:lnTo>
                  <a:lnTo>
                    <a:pt x="94" y="1293"/>
                  </a:lnTo>
                  <a:lnTo>
                    <a:pt x="82" y="1367"/>
                  </a:lnTo>
                  <a:lnTo>
                    <a:pt x="83" y="1450"/>
                  </a:lnTo>
                  <a:lnTo>
                    <a:pt x="84" y="1533"/>
                  </a:lnTo>
                  <a:lnTo>
                    <a:pt x="85" y="1616"/>
                  </a:lnTo>
                  <a:lnTo>
                    <a:pt x="86" y="1698"/>
                  </a:lnTo>
                  <a:lnTo>
                    <a:pt x="86" y="1781"/>
                  </a:lnTo>
                  <a:lnTo>
                    <a:pt x="86" y="1864"/>
                  </a:lnTo>
                  <a:lnTo>
                    <a:pt x="87" y="1947"/>
                  </a:lnTo>
                  <a:lnTo>
                    <a:pt x="87" y="2030"/>
                  </a:lnTo>
                  <a:lnTo>
                    <a:pt x="87" y="2113"/>
                  </a:lnTo>
                  <a:lnTo>
                    <a:pt x="87" y="2196"/>
                  </a:lnTo>
                  <a:moveTo>
                    <a:pt x="64" y="0"/>
                  </a:moveTo>
                  <a:lnTo>
                    <a:pt x="63" y="80"/>
                  </a:lnTo>
                  <a:lnTo>
                    <a:pt x="63" y="160"/>
                  </a:lnTo>
                  <a:lnTo>
                    <a:pt x="62" y="239"/>
                  </a:lnTo>
                  <a:lnTo>
                    <a:pt x="60" y="319"/>
                  </a:lnTo>
                  <a:lnTo>
                    <a:pt x="59" y="399"/>
                  </a:lnTo>
                  <a:lnTo>
                    <a:pt x="57" y="478"/>
                  </a:lnTo>
                  <a:lnTo>
                    <a:pt x="56" y="558"/>
                  </a:lnTo>
                  <a:lnTo>
                    <a:pt x="54" y="637"/>
                  </a:lnTo>
                  <a:lnTo>
                    <a:pt x="52" y="717"/>
                  </a:lnTo>
                  <a:lnTo>
                    <a:pt x="50" y="796"/>
                  </a:lnTo>
                  <a:lnTo>
                    <a:pt x="48" y="876"/>
                  </a:lnTo>
                  <a:lnTo>
                    <a:pt x="46" y="955"/>
                  </a:lnTo>
                  <a:lnTo>
                    <a:pt x="44" y="1035"/>
                  </a:lnTo>
                  <a:lnTo>
                    <a:pt x="42" y="1114"/>
                  </a:lnTo>
                  <a:lnTo>
                    <a:pt x="40" y="1194"/>
                  </a:lnTo>
                  <a:lnTo>
                    <a:pt x="38" y="1273"/>
                  </a:lnTo>
                  <a:lnTo>
                    <a:pt x="37" y="1353"/>
                  </a:lnTo>
                  <a:lnTo>
                    <a:pt x="35" y="1432"/>
                  </a:lnTo>
                  <a:lnTo>
                    <a:pt x="33" y="1512"/>
                  </a:lnTo>
                  <a:lnTo>
                    <a:pt x="31" y="1591"/>
                  </a:lnTo>
                  <a:lnTo>
                    <a:pt x="30" y="1671"/>
                  </a:lnTo>
                  <a:lnTo>
                    <a:pt x="29" y="1750"/>
                  </a:lnTo>
                  <a:lnTo>
                    <a:pt x="27" y="1830"/>
                  </a:lnTo>
                  <a:lnTo>
                    <a:pt x="26" y="1909"/>
                  </a:lnTo>
                  <a:lnTo>
                    <a:pt x="26" y="1989"/>
                  </a:lnTo>
                  <a:lnTo>
                    <a:pt x="25" y="2068"/>
                  </a:lnTo>
                  <a:lnTo>
                    <a:pt x="25" y="2148"/>
                  </a:lnTo>
                  <a:lnTo>
                    <a:pt x="24" y="2228"/>
                  </a:lnTo>
                </a:path>
              </a:pathLst>
            </a:custGeom>
            <a:noFill/>
            <a:ln w="5982">
              <a:solidFill>
                <a:srgbClr val="010101"/>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25"/>
            <p:cNvSpPr>
              <a:spLocks noChangeShapeType="1"/>
            </p:cNvSpPr>
            <p:nvPr/>
          </p:nvSpPr>
          <p:spPr bwMode="auto">
            <a:xfrm>
              <a:off x="8127" y="-2539"/>
              <a:ext cx="0" cy="2235"/>
            </a:xfrm>
            <a:prstGeom prst="line">
              <a:avLst/>
            </a:prstGeom>
            <a:noFill/>
            <a:ln w="9839">
              <a:solidFill>
                <a:srgbClr val="010101"/>
              </a:solidFill>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AutoShape 26"/>
            <p:cNvSpPr>
              <a:spLocks/>
            </p:cNvSpPr>
            <p:nvPr/>
          </p:nvSpPr>
          <p:spPr bwMode="auto">
            <a:xfrm>
              <a:off x="8076" y="-2534"/>
              <a:ext cx="110" cy="2226"/>
            </a:xfrm>
            <a:custGeom>
              <a:avLst/>
              <a:gdLst>
                <a:gd name="T0" fmla="+- 0 8186 8077"/>
                <a:gd name="T1" fmla="*/ T0 w 110"/>
                <a:gd name="T2" fmla="+- 0 -2512 -2533"/>
                <a:gd name="T3" fmla="*/ -2512 h 2226"/>
                <a:gd name="T4" fmla="+- 0 8186 8077"/>
                <a:gd name="T5" fmla="*/ T4 w 110"/>
                <a:gd name="T6" fmla="+- 0 -2433 -2533"/>
                <a:gd name="T7" fmla="*/ -2433 h 2226"/>
                <a:gd name="T8" fmla="+- 0 8185 8077"/>
                <a:gd name="T9" fmla="*/ T8 w 110"/>
                <a:gd name="T10" fmla="+- 0 -2354 -2533"/>
                <a:gd name="T11" fmla="*/ -2354 h 2226"/>
                <a:gd name="T12" fmla="+- 0 8184 8077"/>
                <a:gd name="T13" fmla="*/ T12 w 110"/>
                <a:gd name="T14" fmla="+- 0 -2275 -2533"/>
                <a:gd name="T15" fmla="*/ -2275 h 2226"/>
                <a:gd name="T16" fmla="+- 0 8183 8077"/>
                <a:gd name="T17" fmla="*/ T16 w 110"/>
                <a:gd name="T18" fmla="+- 0 -2196 -2533"/>
                <a:gd name="T19" fmla="*/ -2196 h 2226"/>
                <a:gd name="T20" fmla="+- 0 8181 8077"/>
                <a:gd name="T21" fmla="*/ T20 w 110"/>
                <a:gd name="T22" fmla="+- 0 -2117 -2533"/>
                <a:gd name="T23" fmla="*/ -2117 h 2226"/>
                <a:gd name="T24" fmla="+- 0 8180 8077"/>
                <a:gd name="T25" fmla="*/ T24 w 110"/>
                <a:gd name="T26" fmla="+- 0 -2039 -2533"/>
                <a:gd name="T27" fmla="*/ -2039 h 2226"/>
                <a:gd name="T28" fmla="+- 0 8178 8077"/>
                <a:gd name="T29" fmla="*/ T28 w 110"/>
                <a:gd name="T30" fmla="+- 0 -1960 -2533"/>
                <a:gd name="T31" fmla="*/ -1960 h 2226"/>
                <a:gd name="T32" fmla="+- 0 8176 8077"/>
                <a:gd name="T33" fmla="*/ T32 w 110"/>
                <a:gd name="T34" fmla="+- 0 -1881 -2533"/>
                <a:gd name="T35" fmla="*/ -1881 h 2226"/>
                <a:gd name="T36" fmla="+- 0 8175 8077"/>
                <a:gd name="T37" fmla="*/ T36 w 110"/>
                <a:gd name="T38" fmla="+- 0 -1802 -2533"/>
                <a:gd name="T39" fmla="*/ -1802 h 2226"/>
                <a:gd name="T40" fmla="+- 0 8173 8077"/>
                <a:gd name="T41" fmla="*/ T40 w 110"/>
                <a:gd name="T42" fmla="+- 0 -1724 -2533"/>
                <a:gd name="T43" fmla="*/ -1724 h 2226"/>
                <a:gd name="T44" fmla="+- 0 8171 8077"/>
                <a:gd name="T45" fmla="*/ T44 w 110"/>
                <a:gd name="T46" fmla="+- 0 -1645 -2533"/>
                <a:gd name="T47" fmla="*/ -1645 h 2226"/>
                <a:gd name="T48" fmla="+- 0 8169 8077"/>
                <a:gd name="T49" fmla="*/ T48 w 110"/>
                <a:gd name="T50" fmla="+- 0 -1566 -2533"/>
                <a:gd name="T51" fmla="*/ -1566 h 2226"/>
                <a:gd name="T52" fmla="+- 0 8167 8077"/>
                <a:gd name="T53" fmla="*/ T52 w 110"/>
                <a:gd name="T54" fmla="+- 0 -1488 -2533"/>
                <a:gd name="T55" fmla="*/ -1488 h 2226"/>
                <a:gd name="T56" fmla="+- 0 8165 8077"/>
                <a:gd name="T57" fmla="*/ T56 w 110"/>
                <a:gd name="T58" fmla="+- 0 -1409 -2533"/>
                <a:gd name="T59" fmla="*/ -1409 h 2226"/>
                <a:gd name="T60" fmla="+- 0 8163 8077"/>
                <a:gd name="T61" fmla="*/ T60 w 110"/>
                <a:gd name="T62" fmla="+- 0 -1330 -2533"/>
                <a:gd name="T63" fmla="*/ -1330 h 2226"/>
                <a:gd name="T64" fmla="+- 0 8161 8077"/>
                <a:gd name="T65" fmla="*/ T64 w 110"/>
                <a:gd name="T66" fmla="+- 0 -1252 -2533"/>
                <a:gd name="T67" fmla="*/ -1252 h 2226"/>
                <a:gd name="T68" fmla="+- 0 8159 8077"/>
                <a:gd name="T69" fmla="*/ T68 w 110"/>
                <a:gd name="T70" fmla="+- 0 -1173 -2533"/>
                <a:gd name="T71" fmla="*/ -1173 h 2226"/>
                <a:gd name="T72" fmla="+- 0 8157 8077"/>
                <a:gd name="T73" fmla="*/ T72 w 110"/>
                <a:gd name="T74" fmla="+- 0 -1094 -2533"/>
                <a:gd name="T75" fmla="*/ -1094 h 2226"/>
                <a:gd name="T76" fmla="+- 0 8155 8077"/>
                <a:gd name="T77" fmla="*/ T76 w 110"/>
                <a:gd name="T78" fmla="+- 0 -1016 -2533"/>
                <a:gd name="T79" fmla="*/ -1016 h 2226"/>
                <a:gd name="T80" fmla="+- 0 8154 8077"/>
                <a:gd name="T81" fmla="*/ T80 w 110"/>
                <a:gd name="T82" fmla="+- 0 -937 -2533"/>
                <a:gd name="T83" fmla="*/ -937 h 2226"/>
                <a:gd name="T84" fmla="+- 0 8152 8077"/>
                <a:gd name="T85" fmla="*/ T84 w 110"/>
                <a:gd name="T86" fmla="+- 0 -858 -2533"/>
                <a:gd name="T87" fmla="*/ -858 h 2226"/>
                <a:gd name="T88" fmla="+- 0 8151 8077"/>
                <a:gd name="T89" fmla="*/ T88 w 110"/>
                <a:gd name="T90" fmla="+- 0 -780 -2533"/>
                <a:gd name="T91" fmla="*/ -780 h 2226"/>
                <a:gd name="T92" fmla="+- 0 8150 8077"/>
                <a:gd name="T93" fmla="*/ T92 w 110"/>
                <a:gd name="T94" fmla="+- 0 -701 -2533"/>
                <a:gd name="T95" fmla="*/ -701 h 2226"/>
                <a:gd name="T96" fmla="+- 0 8149 8077"/>
                <a:gd name="T97" fmla="*/ T96 w 110"/>
                <a:gd name="T98" fmla="+- 0 -622 -2533"/>
                <a:gd name="T99" fmla="*/ -622 h 2226"/>
                <a:gd name="T100" fmla="+- 0 8148 8077"/>
                <a:gd name="T101" fmla="*/ T100 w 110"/>
                <a:gd name="T102" fmla="+- 0 -544 -2533"/>
                <a:gd name="T103" fmla="*/ -544 h 2226"/>
                <a:gd name="T104" fmla="+- 0 8147 8077"/>
                <a:gd name="T105" fmla="*/ T104 w 110"/>
                <a:gd name="T106" fmla="+- 0 -465 -2533"/>
                <a:gd name="T107" fmla="*/ -465 h 2226"/>
                <a:gd name="T108" fmla="+- 0 8147 8077"/>
                <a:gd name="T109" fmla="*/ T108 w 110"/>
                <a:gd name="T110" fmla="+- 0 -386 -2533"/>
                <a:gd name="T111" fmla="*/ -386 h 2226"/>
                <a:gd name="T112" fmla="+- 0 8147 8077"/>
                <a:gd name="T113" fmla="*/ T112 w 110"/>
                <a:gd name="T114" fmla="+- 0 -307 -2533"/>
                <a:gd name="T115" fmla="*/ -307 h 2226"/>
                <a:gd name="T116" fmla="+- 0 8104 8077"/>
                <a:gd name="T117" fmla="*/ T116 w 110"/>
                <a:gd name="T118" fmla="+- 0 -314 -2533"/>
                <a:gd name="T119" fmla="*/ -314 h 2226"/>
                <a:gd name="T120" fmla="+- 0 8104 8077"/>
                <a:gd name="T121" fmla="*/ T120 w 110"/>
                <a:gd name="T122" fmla="+- 0 -344 -2533"/>
                <a:gd name="T123" fmla="*/ -344 h 2226"/>
                <a:gd name="T124" fmla="+- 0 8105 8077"/>
                <a:gd name="T125" fmla="*/ T124 w 110"/>
                <a:gd name="T126" fmla="+- 0 -410 -2533"/>
                <a:gd name="T127" fmla="*/ -410 h 2226"/>
                <a:gd name="T128" fmla="+- 0 8105 8077"/>
                <a:gd name="T129" fmla="*/ T128 w 110"/>
                <a:gd name="T130" fmla="+- 0 -500 -2533"/>
                <a:gd name="T131" fmla="*/ -500 h 2226"/>
                <a:gd name="T132" fmla="+- 0 8103 8077"/>
                <a:gd name="T133" fmla="*/ T132 w 110"/>
                <a:gd name="T134" fmla="+- 0 -597 -2533"/>
                <a:gd name="T135" fmla="*/ -597 h 2226"/>
                <a:gd name="T136" fmla="+- 0 8098 8077"/>
                <a:gd name="T137" fmla="*/ T136 w 110"/>
                <a:gd name="T138" fmla="+- 0 -688 -2533"/>
                <a:gd name="T139" fmla="*/ -688 h 2226"/>
                <a:gd name="T140" fmla="+- 0 8088 8077"/>
                <a:gd name="T141" fmla="*/ T140 w 110"/>
                <a:gd name="T142" fmla="+- 0 -758 -2533"/>
                <a:gd name="T143" fmla="*/ -758 h 2226"/>
                <a:gd name="T144" fmla="+- 0 8086 8077"/>
                <a:gd name="T145" fmla="*/ T144 w 110"/>
                <a:gd name="T146" fmla="+- 0 -838 -2533"/>
                <a:gd name="T147" fmla="*/ -838 h 2226"/>
                <a:gd name="T148" fmla="+- 0 8084 8077"/>
                <a:gd name="T149" fmla="*/ T148 w 110"/>
                <a:gd name="T150" fmla="+- 0 -917 -2533"/>
                <a:gd name="T151" fmla="*/ -917 h 2226"/>
                <a:gd name="T152" fmla="+- 0 8084 8077"/>
                <a:gd name="T153" fmla="*/ T152 w 110"/>
                <a:gd name="T154" fmla="+- 0 -996 -2533"/>
                <a:gd name="T155" fmla="*/ -996 h 2226"/>
                <a:gd name="T156" fmla="+- 0 8084 8077"/>
                <a:gd name="T157" fmla="*/ T156 w 110"/>
                <a:gd name="T158" fmla="+- 0 -1075 -2533"/>
                <a:gd name="T159" fmla="*/ -1075 h 2226"/>
                <a:gd name="T160" fmla="+- 0 8085 8077"/>
                <a:gd name="T161" fmla="*/ T160 w 110"/>
                <a:gd name="T162" fmla="+- 0 -1154 -2533"/>
                <a:gd name="T163" fmla="*/ -1154 h 2226"/>
                <a:gd name="T164" fmla="+- 0 8086 8077"/>
                <a:gd name="T165" fmla="*/ T164 w 110"/>
                <a:gd name="T166" fmla="+- 0 -1233 -2533"/>
                <a:gd name="T167" fmla="*/ -1233 h 2226"/>
                <a:gd name="T168" fmla="+- 0 8088 8077"/>
                <a:gd name="T169" fmla="*/ T168 w 110"/>
                <a:gd name="T170" fmla="+- 0 -1312 -2533"/>
                <a:gd name="T171" fmla="*/ -1312 h 2226"/>
                <a:gd name="T172" fmla="+- 0 8077 8077"/>
                <a:gd name="T173" fmla="*/ T172 w 110"/>
                <a:gd name="T174" fmla="+- 0 -1386 -2533"/>
                <a:gd name="T175" fmla="*/ -1386 h 2226"/>
                <a:gd name="T176" fmla="+- 0 8080 8077"/>
                <a:gd name="T177" fmla="*/ T176 w 110"/>
                <a:gd name="T178" fmla="+- 0 -1463 -2533"/>
                <a:gd name="T179" fmla="*/ -1463 h 2226"/>
                <a:gd name="T180" fmla="+- 0 8089 8077"/>
                <a:gd name="T181" fmla="*/ T180 w 110"/>
                <a:gd name="T182" fmla="+- 0 -1542 -2533"/>
                <a:gd name="T183" fmla="*/ -1542 h 2226"/>
                <a:gd name="T184" fmla="+- 0 8092 8077"/>
                <a:gd name="T185" fmla="*/ T184 w 110"/>
                <a:gd name="T186" fmla="+- 0 -1619 -2533"/>
                <a:gd name="T187" fmla="*/ -1619 h 2226"/>
                <a:gd name="T188" fmla="+- 0 8081 8077"/>
                <a:gd name="T189" fmla="*/ T188 w 110"/>
                <a:gd name="T190" fmla="+- 0 -1693 -2533"/>
                <a:gd name="T191" fmla="*/ -1693 h 2226"/>
                <a:gd name="T192" fmla="+- 0 8082 8077"/>
                <a:gd name="T193" fmla="*/ T192 w 110"/>
                <a:gd name="T194" fmla="+- 0 -1770 -2533"/>
                <a:gd name="T195" fmla="*/ -1770 h 2226"/>
                <a:gd name="T196" fmla="+- 0 8082 8077"/>
                <a:gd name="T197" fmla="*/ T196 w 110"/>
                <a:gd name="T198" fmla="+- 0 -1846 -2533"/>
                <a:gd name="T199" fmla="*/ -1846 h 2226"/>
                <a:gd name="T200" fmla="+- 0 8083 8077"/>
                <a:gd name="T201" fmla="*/ T200 w 110"/>
                <a:gd name="T202" fmla="+- 0 -1922 -2533"/>
                <a:gd name="T203" fmla="*/ -1922 h 2226"/>
                <a:gd name="T204" fmla="+- 0 8083 8077"/>
                <a:gd name="T205" fmla="*/ T204 w 110"/>
                <a:gd name="T206" fmla="+- 0 -1998 -2533"/>
                <a:gd name="T207" fmla="*/ -1998 h 2226"/>
                <a:gd name="T208" fmla="+- 0 8084 8077"/>
                <a:gd name="T209" fmla="*/ T208 w 110"/>
                <a:gd name="T210" fmla="+- 0 -2075 -2533"/>
                <a:gd name="T211" fmla="*/ -2075 h 2226"/>
                <a:gd name="T212" fmla="+- 0 8084 8077"/>
                <a:gd name="T213" fmla="*/ T212 w 110"/>
                <a:gd name="T214" fmla="+- 0 -2151 -2533"/>
                <a:gd name="T215" fmla="*/ -2151 h 2226"/>
                <a:gd name="T216" fmla="+- 0 8084 8077"/>
                <a:gd name="T217" fmla="*/ T216 w 110"/>
                <a:gd name="T218" fmla="+- 0 -2227 -2533"/>
                <a:gd name="T219" fmla="*/ -2227 h 2226"/>
                <a:gd name="T220" fmla="+- 0 8084 8077"/>
                <a:gd name="T221" fmla="*/ T220 w 110"/>
                <a:gd name="T222" fmla="+- 0 -2304 -2533"/>
                <a:gd name="T223" fmla="*/ -2304 h 2226"/>
                <a:gd name="T224" fmla="+- 0 8084 8077"/>
                <a:gd name="T225" fmla="*/ T224 w 110"/>
                <a:gd name="T226" fmla="+- 0 -2380 -2533"/>
                <a:gd name="T227" fmla="*/ -2380 h 2226"/>
                <a:gd name="T228" fmla="+- 0 8084 8077"/>
                <a:gd name="T229" fmla="*/ T228 w 110"/>
                <a:gd name="T230" fmla="+- 0 -2457 -2533"/>
                <a:gd name="T231" fmla="*/ -2457 h 2226"/>
                <a:gd name="T232" fmla="+- 0 8084 8077"/>
                <a:gd name="T233" fmla="*/ T232 w 110"/>
                <a:gd name="T234" fmla="+- 0 -2533 -2533"/>
                <a:gd name="T235" fmla="*/ -2533 h 222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Lst>
              <a:rect l="0" t="0" r="r" b="b"/>
              <a:pathLst>
                <a:path w="110" h="2226">
                  <a:moveTo>
                    <a:pt x="109" y="21"/>
                  </a:moveTo>
                  <a:lnTo>
                    <a:pt x="109" y="100"/>
                  </a:lnTo>
                  <a:lnTo>
                    <a:pt x="108" y="179"/>
                  </a:lnTo>
                  <a:lnTo>
                    <a:pt x="107" y="258"/>
                  </a:lnTo>
                  <a:lnTo>
                    <a:pt x="106" y="337"/>
                  </a:lnTo>
                  <a:lnTo>
                    <a:pt x="104" y="416"/>
                  </a:lnTo>
                  <a:lnTo>
                    <a:pt x="103" y="494"/>
                  </a:lnTo>
                  <a:lnTo>
                    <a:pt x="101" y="573"/>
                  </a:lnTo>
                  <a:lnTo>
                    <a:pt x="99" y="652"/>
                  </a:lnTo>
                  <a:lnTo>
                    <a:pt x="98" y="731"/>
                  </a:lnTo>
                  <a:lnTo>
                    <a:pt x="96" y="809"/>
                  </a:lnTo>
                  <a:lnTo>
                    <a:pt x="94" y="888"/>
                  </a:lnTo>
                  <a:lnTo>
                    <a:pt x="92" y="967"/>
                  </a:lnTo>
                  <a:lnTo>
                    <a:pt x="90" y="1045"/>
                  </a:lnTo>
                  <a:lnTo>
                    <a:pt x="88" y="1124"/>
                  </a:lnTo>
                  <a:lnTo>
                    <a:pt x="86" y="1203"/>
                  </a:lnTo>
                  <a:lnTo>
                    <a:pt x="84" y="1281"/>
                  </a:lnTo>
                  <a:lnTo>
                    <a:pt x="82" y="1360"/>
                  </a:lnTo>
                  <a:lnTo>
                    <a:pt x="80" y="1439"/>
                  </a:lnTo>
                  <a:lnTo>
                    <a:pt x="78" y="1517"/>
                  </a:lnTo>
                  <a:lnTo>
                    <a:pt x="77" y="1596"/>
                  </a:lnTo>
                  <a:lnTo>
                    <a:pt x="75" y="1675"/>
                  </a:lnTo>
                  <a:lnTo>
                    <a:pt x="74" y="1753"/>
                  </a:lnTo>
                  <a:lnTo>
                    <a:pt x="73" y="1832"/>
                  </a:lnTo>
                  <a:lnTo>
                    <a:pt x="72" y="1911"/>
                  </a:lnTo>
                  <a:lnTo>
                    <a:pt x="71" y="1989"/>
                  </a:lnTo>
                  <a:lnTo>
                    <a:pt x="70" y="2068"/>
                  </a:lnTo>
                  <a:lnTo>
                    <a:pt x="70" y="2147"/>
                  </a:lnTo>
                  <a:lnTo>
                    <a:pt x="70" y="2226"/>
                  </a:lnTo>
                  <a:moveTo>
                    <a:pt x="27" y="2219"/>
                  </a:moveTo>
                  <a:lnTo>
                    <a:pt x="27" y="2189"/>
                  </a:lnTo>
                  <a:lnTo>
                    <a:pt x="28" y="2123"/>
                  </a:lnTo>
                  <a:lnTo>
                    <a:pt x="28" y="2033"/>
                  </a:lnTo>
                  <a:lnTo>
                    <a:pt x="26" y="1936"/>
                  </a:lnTo>
                  <a:lnTo>
                    <a:pt x="21" y="1845"/>
                  </a:lnTo>
                  <a:lnTo>
                    <a:pt x="11" y="1775"/>
                  </a:lnTo>
                  <a:lnTo>
                    <a:pt x="9" y="1695"/>
                  </a:lnTo>
                  <a:lnTo>
                    <a:pt x="7" y="1616"/>
                  </a:lnTo>
                  <a:lnTo>
                    <a:pt x="7" y="1537"/>
                  </a:lnTo>
                  <a:lnTo>
                    <a:pt x="7" y="1458"/>
                  </a:lnTo>
                  <a:lnTo>
                    <a:pt x="8" y="1379"/>
                  </a:lnTo>
                  <a:lnTo>
                    <a:pt x="9" y="1300"/>
                  </a:lnTo>
                  <a:lnTo>
                    <a:pt x="11" y="1221"/>
                  </a:lnTo>
                  <a:lnTo>
                    <a:pt x="0" y="1147"/>
                  </a:lnTo>
                  <a:lnTo>
                    <a:pt x="3" y="1070"/>
                  </a:lnTo>
                  <a:lnTo>
                    <a:pt x="12" y="991"/>
                  </a:lnTo>
                  <a:lnTo>
                    <a:pt x="15" y="914"/>
                  </a:lnTo>
                  <a:lnTo>
                    <a:pt x="4" y="840"/>
                  </a:lnTo>
                  <a:lnTo>
                    <a:pt x="5" y="763"/>
                  </a:lnTo>
                  <a:lnTo>
                    <a:pt x="5" y="687"/>
                  </a:lnTo>
                  <a:lnTo>
                    <a:pt x="6" y="611"/>
                  </a:lnTo>
                  <a:lnTo>
                    <a:pt x="6" y="535"/>
                  </a:lnTo>
                  <a:lnTo>
                    <a:pt x="7" y="458"/>
                  </a:lnTo>
                  <a:lnTo>
                    <a:pt x="7" y="382"/>
                  </a:lnTo>
                  <a:lnTo>
                    <a:pt x="7" y="306"/>
                  </a:lnTo>
                  <a:lnTo>
                    <a:pt x="7" y="229"/>
                  </a:lnTo>
                  <a:lnTo>
                    <a:pt x="7" y="153"/>
                  </a:lnTo>
                  <a:lnTo>
                    <a:pt x="7" y="76"/>
                  </a:lnTo>
                  <a:lnTo>
                    <a:pt x="7" y="0"/>
                  </a:lnTo>
                </a:path>
              </a:pathLst>
            </a:custGeom>
            <a:noFill/>
            <a:ln w="5982">
              <a:solidFill>
                <a:srgbClr val="010101"/>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27"/>
            <p:cNvSpPr>
              <a:spLocks/>
            </p:cNvSpPr>
            <p:nvPr/>
          </p:nvSpPr>
          <p:spPr bwMode="auto">
            <a:xfrm>
              <a:off x="7495" y="-782"/>
              <a:ext cx="1235" cy="604"/>
            </a:xfrm>
            <a:custGeom>
              <a:avLst/>
              <a:gdLst>
                <a:gd name="T0" fmla="+- 0 8730 7495"/>
                <a:gd name="T1" fmla="*/ T0 w 1235"/>
                <a:gd name="T2" fmla="+- 0 -695 -781"/>
                <a:gd name="T3" fmla="*/ -695 h 604"/>
                <a:gd name="T4" fmla="+- 0 8699 7495"/>
                <a:gd name="T5" fmla="*/ T4 w 1235"/>
                <a:gd name="T6" fmla="+- 0 -781 -781"/>
                <a:gd name="T7" fmla="*/ -781 h 604"/>
                <a:gd name="T8" fmla="+- 0 8094 7495"/>
                <a:gd name="T9" fmla="*/ T8 w 1235"/>
                <a:gd name="T10" fmla="+- 0 -499 -781"/>
                <a:gd name="T11" fmla="*/ -499 h 604"/>
                <a:gd name="T12" fmla="+- 0 7855 7495"/>
                <a:gd name="T13" fmla="*/ T12 w 1235"/>
                <a:gd name="T14" fmla="+- 0 -395 -781"/>
                <a:gd name="T15" fmla="*/ -395 h 604"/>
                <a:gd name="T16" fmla="+- 0 7675 7495"/>
                <a:gd name="T17" fmla="*/ T16 w 1235"/>
                <a:gd name="T18" fmla="+- 0 -324 -781"/>
                <a:gd name="T19" fmla="*/ -324 h 604"/>
                <a:gd name="T20" fmla="+- 0 7498 7495"/>
                <a:gd name="T21" fmla="*/ T20 w 1235"/>
                <a:gd name="T22" fmla="+- 0 -263 -781"/>
                <a:gd name="T23" fmla="*/ -263 h 604"/>
                <a:gd name="T24" fmla="+- 0 7495 7495"/>
                <a:gd name="T25" fmla="*/ T24 w 1235"/>
                <a:gd name="T26" fmla="+- 0 -203 -781"/>
                <a:gd name="T27" fmla="*/ -203 h 604"/>
                <a:gd name="T28" fmla="+- 0 7539 7495"/>
                <a:gd name="T29" fmla="*/ T28 w 1235"/>
                <a:gd name="T30" fmla="+- 0 -182 -781"/>
                <a:gd name="T31" fmla="*/ -182 h 604"/>
                <a:gd name="T32" fmla="+- 0 7528 7495"/>
                <a:gd name="T33" fmla="*/ T32 w 1235"/>
                <a:gd name="T34" fmla="+- 0 -178 -781"/>
                <a:gd name="T35" fmla="*/ -178 h 604"/>
                <a:gd name="T36" fmla="+- 0 7539 7495"/>
                <a:gd name="T37" fmla="*/ T36 w 1235"/>
                <a:gd name="T38" fmla="+- 0 -182 -781"/>
                <a:gd name="T39" fmla="*/ -182 h 604"/>
                <a:gd name="T40" fmla="+- 0 7541 7495"/>
                <a:gd name="T41" fmla="*/ T40 w 1235"/>
                <a:gd name="T42" fmla="+- 0 -181 -781"/>
                <a:gd name="T43" fmla="*/ -181 h 604"/>
                <a:gd name="T44" fmla="+- 0 7590 7495"/>
                <a:gd name="T45" fmla="*/ T44 w 1235"/>
                <a:gd name="T46" fmla="+- 0 -203 -781"/>
                <a:gd name="T47" fmla="*/ -203 h 604"/>
                <a:gd name="T48" fmla="+- 0 7598 7495"/>
                <a:gd name="T49" fmla="*/ T48 w 1235"/>
                <a:gd name="T50" fmla="+- 0 -206 -781"/>
                <a:gd name="T51" fmla="*/ -206 h 604"/>
                <a:gd name="T52" fmla="+- 0 7691 7495"/>
                <a:gd name="T53" fmla="*/ T52 w 1235"/>
                <a:gd name="T54" fmla="+- 0 -245 -781"/>
                <a:gd name="T55" fmla="*/ -245 h 604"/>
                <a:gd name="T56" fmla="+- 0 7910 7495"/>
                <a:gd name="T57" fmla="*/ T56 w 1235"/>
                <a:gd name="T58" fmla="+- 0 -336 -781"/>
                <a:gd name="T59" fmla="*/ -336 h 604"/>
                <a:gd name="T60" fmla="+- 0 8076 7495"/>
                <a:gd name="T61" fmla="*/ T60 w 1235"/>
                <a:gd name="T62" fmla="+- 0 -391 -781"/>
                <a:gd name="T63" fmla="*/ -391 h 604"/>
                <a:gd name="T64" fmla="+- 0 8179 7495"/>
                <a:gd name="T65" fmla="*/ T64 w 1235"/>
                <a:gd name="T66" fmla="+- 0 -437 -781"/>
                <a:gd name="T67" fmla="*/ -437 h 604"/>
                <a:gd name="T68" fmla="+- 0 8256 7495"/>
                <a:gd name="T69" fmla="*/ T68 w 1235"/>
                <a:gd name="T70" fmla="+- 0 -487 -781"/>
                <a:gd name="T71" fmla="*/ -487 h 604"/>
                <a:gd name="T72" fmla="+- 0 8395 7495"/>
                <a:gd name="T73" fmla="*/ T72 w 1235"/>
                <a:gd name="T74" fmla="+- 0 -548 -781"/>
                <a:gd name="T75" fmla="*/ -548 h 604"/>
                <a:gd name="T76" fmla="+- 0 8504 7495"/>
                <a:gd name="T77" fmla="*/ T76 w 1235"/>
                <a:gd name="T78" fmla="+- 0 -589 -781"/>
                <a:gd name="T79" fmla="*/ -589 h 604"/>
                <a:gd name="T80" fmla="+- 0 8548 7495"/>
                <a:gd name="T81" fmla="*/ T80 w 1235"/>
                <a:gd name="T82" fmla="+- 0 -604 -781"/>
                <a:gd name="T83" fmla="*/ -604 h 604"/>
                <a:gd name="T84" fmla="+- 0 8557 7495"/>
                <a:gd name="T85" fmla="*/ T84 w 1235"/>
                <a:gd name="T86" fmla="+- 0 -612 -781"/>
                <a:gd name="T87" fmla="*/ -612 h 604"/>
                <a:gd name="T88" fmla="+- 0 8602 7495"/>
                <a:gd name="T89" fmla="*/ T88 w 1235"/>
                <a:gd name="T90" fmla="+- 0 -638 -781"/>
                <a:gd name="T91" fmla="*/ -638 h 604"/>
                <a:gd name="T92" fmla="+- 0 8660 7495"/>
                <a:gd name="T93" fmla="*/ T92 w 1235"/>
                <a:gd name="T94" fmla="+- 0 -664 -781"/>
                <a:gd name="T95" fmla="*/ -664 h 604"/>
                <a:gd name="T96" fmla="+- 0 8720 7495"/>
                <a:gd name="T97" fmla="*/ T96 w 1235"/>
                <a:gd name="T98" fmla="+- 0 -690 -781"/>
                <a:gd name="T99" fmla="*/ -690 h 604"/>
                <a:gd name="T100" fmla="+- 0 8702 7495"/>
                <a:gd name="T101" fmla="*/ T100 w 1235"/>
                <a:gd name="T102" fmla="+- 0 -682 -781"/>
                <a:gd name="T103" fmla="*/ -682 h 604"/>
                <a:gd name="T104" fmla="+- 0 8730 7495"/>
                <a:gd name="T105" fmla="*/ T104 w 1235"/>
                <a:gd name="T106" fmla="+- 0 -695 -781"/>
                <a:gd name="T107" fmla="*/ -695 h 60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1235" h="604">
                  <a:moveTo>
                    <a:pt x="1235" y="86"/>
                  </a:moveTo>
                  <a:lnTo>
                    <a:pt x="1204" y="0"/>
                  </a:lnTo>
                  <a:lnTo>
                    <a:pt x="599" y="282"/>
                  </a:lnTo>
                  <a:lnTo>
                    <a:pt x="360" y="386"/>
                  </a:lnTo>
                  <a:lnTo>
                    <a:pt x="180" y="457"/>
                  </a:lnTo>
                  <a:lnTo>
                    <a:pt x="3" y="518"/>
                  </a:lnTo>
                  <a:lnTo>
                    <a:pt x="0" y="578"/>
                  </a:lnTo>
                  <a:lnTo>
                    <a:pt x="44" y="599"/>
                  </a:lnTo>
                  <a:lnTo>
                    <a:pt x="33" y="603"/>
                  </a:lnTo>
                  <a:lnTo>
                    <a:pt x="44" y="599"/>
                  </a:lnTo>
                  <a:lnTo>
                    <a:pt x="46" y="600"/>
                  </a:lnTo>
                  <a:lnTo>
                    <a:pt x="95" y="578"/>
                  </a:lnTo>
                  <a:lnTo>
                    <a:pt x="103" y="575"/>
                  </a:lnTo>
                  <a:lnTo>
                    <a:pt x="196" y="536"/>
                  </a:lnTo>
                  <a:lnTo>
                    <a:pt x="415" y="445"/>
                  </a:lnTo>
                  <a:lnTo>
                    <a:pt x="581" y="390"/>
                  </a:lnTo>
                  <a:lnTo>
                    <a:pt x="684" y="344"/>
                  </a:lnTo>
                  <a:lnTo>
                    <a:pt x="761" y="294"/>
                  </a:lnTo>
                  <a:lnTo>
                    <a:pt x="900" y="233"/>
                  </a:lnTo>
                  <a:lnTo>
                    <a:pt x="1009" y="192"/>
                  </a:lnTo>
                  <a:lnTo>
                    <a:pt x="1053" y="177"/>
                  </a:lnTo>
                  <a:lnTo>
                    <a:pt x="1062" y="169"/>
                  </a:lnTo>
                  <a:lnTo>
                    <a:pt x="1107" y="143"/>
                  </a:lnTo>
                  <a:lnTo>
                    <a:pt x="1165" y="117"/>
                  </a:lnTo>
                  <a:lnTo>
                    <a:pt x="1225" y="91"/>
                  </a:lnTo>
                  <a:lnTo>
                    <a:pt x="1207" y="99"/>
                  </a:lnTo>
                  <a:lnTo>
                    <a:pt x="1235" y="86"/>
                  </a:lnTo>
                </a:path>
              </a:pathLst>
            </a:custGeom>
            <a:solidFill>
              <a:srgbClr val="34343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8"/>
            <p:cNvSpPr>
              <a:spLocks/>
            </p:cNvSpPr>
            <p:nvPr/>
          </p:nvSpPr>
          <p:spPr bwMode="auto">
            <a:xfrm>
              <a:off x="7527" y="-691"/>
              <a:ext cx="1193" cy="513"/>
            </a:xfrm>
            <a:custGeom>
              <a:avLst/>
              <a:gdLst>
                <a:gd name="T0" fmla="+- 0 7528 7528"/>
                <a:gd name="T1" fmla="*/ T0 w 1193"/>
                <a:gd name="T2" fmla="+- 0 -178 -690"/>
                <a:gd name="T3" fmla="*/ -178 h 513"/>
                <a:gd name="T4" fmla="+- 0 7598 7528"/>
                <a:gd name="T5" fmla="*/ T4 w 1193"/>
                <a:gd name="T6" fmla="+- 0 -206 -690"/>
                <a:gd name="T7" fmla="*/ -206 h 513"/>
                <a:gd name="T8" fmla="+- 0 7668 7528"/>
                <a:gd name="T9" fmla="*/ T8 w 1193"/>
                <a:gd name="T10" fmla="+- 0 -236 -690"/>
                <a:gd name="T11" fmla="*/ -236 h 513"/>
                <a:gd name="T12" fmla="+- 0 7738 7528"/>
                <a:gd name="T13" fmla="*/ T12 w 1193"/>
                <a:gd name="T14" fmla="+- 0 -265 -690"/>
                <a:gd name="T15" fmla="*/ -265 h 513"/>
                <a:gd name="T16" fmla="+- 0 7808 7528"/>
                <a:gd name="T17" fmla="*/ T16 w 1193"/>
                <a:gd name="T18" fmla="+- 0 -295 -690"/>
                <a:gd name="T19" fmla="*/ -295 h 513"/>
                <a:gd name="T20" fmla="+- 0 7878 7528"/>
                <a:gd name="T21" fmla="*/ T20 w 1193"/>
                <a:gd name="T22" fmla="+- 0 -325 -690"/>
                <a:gd name="T23" fmla="*/ -325 h 513"/>
                <a:gd name="T24" fmla="+- 0 7948 7528"/>
                <a:gd name="T25" fmla="*/ T24 w 1193"/>
                <a:gd name="T26" fmla="+- 0 -354 -690"/>
                <a:gd name="T27" fmla="*/ -354 h 513"/>
                <a:gd name="T28" fmla="+- 0 8019 7528"/>
                <a:gd name="T29" fmla="*/ T28 w 1193"/>
                <a:gd name="T30" fmla="+- 0 -382 -690"/>
                <a:gd name="T31" fmla="*/ -382 h 513"/>
                <a:gd name="T32" fmla="+- 0 8090 7528"/>
                <a:gd name="T33" fmla="*/ T32 w 1193"/>
                <a:gd name="T34" fmla="+- 0 -409 -690"/>
                <a:gd name="T35" fmla="*/ -409 h 513"/>
                <a:gd name="T36" fmla="+- 0 8161 7528"/>
                <a:gd name="T37" fmla="*/ T36 w 1193"/>
                <a:gd name="T38" fmla="+- 0 -434 -690"/>
                <a:gd name="T39" fmla="*/ -434 h 513"/>
                <a:gd name="T40" fmla="+- 0 8271 7528"/>
                <a:gd name="T41" fmla="*/ T40 w 1193"/>
                <a:gd name="T42" fmla="+- 0 -495 -690"/>
                <a:gd name="T43" fmla="*/ -495 h 513"/>
                <a:gd name="T44" fmla="+- 0 8398 7528"/>
                <a:gd name="T45" fmla="*/ T44 w 1193"/>
                <a:gd name="T46" fmla="+- 0 -550 -690"/>
                <a:gd name="T47" fmla="*/ -550 h 513"/>
                <a:gd name="T48" fmla="+- 0 8504 7528"/>
                <a:gd name="T49" fmla="*/ T48 w 1193"/>
                <a:gd name="T50" fmla="+- 0 -589 -690"/>
                <a:gd name="T51" fmla="*/ -589 h 513"/>
                <a:gd name="T52" fmla="+- 0 8548 7528"/>
                <a:gd name="T53" fmla="*/ T52 w 1193"/>
                <a:gd name="T54" fmla="+- 0 -604 -690"/>
                <a:gd name="T55" fmla="*/ -604 h 513"/>
                <a:gd name="T56" fmla="+- 0 8583 7528"/>
                <a:gd name="T57" fmla="*/ T56 w 1193"/>
                <a:gd name="T58" fmla="+- 0 -633 -690"/>
                <a:gd name="T59" fmla="*/ -633 h 513"/>
                <a:gd name="T60" fmla="+- 0 8602 7528"/>
                <a:gd name="T61" fmla="*/ T60 w 1193"/>
                <a:gd name="T62" fmla="+- 0 -644 -690"/>
                <a:gd name="T63" fmla="*/ -644 h 513"/>
                <a:gd name="T64" fmla="+- 0 8638 7528"/>
                <a:gd name="T65" fmla="*/ T64 w 1193"/>
                <a:gd name="T66" fmla="+- 0 -656 -690"/>
                <a:gd name="T67" fmla="*/ -656 h 513"/>
                <a:gd name="T68" fmla="+- 0 8720 7528"/>
                <a:gd name="T69" fmla="*/ T68 w 1193"/>
                <a:gd name="T70" fmla="+- 0 -690 -690"/>
                <a:gd name="T71" fmla="*/ -690 h 51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1193" h="513">
                  <a:moveTo>
                    <a:pt x="0" y="512"/>
                  </a:moveTo>
                  <a:lnTo>
                    <a:pt x="70" y="484"/>
                  </a:lnTo>
                  <a:lnTo>
                    <a:pt x="140" y="454"/>
                  </a:lnTo>
                  <a:lnTo>
                    <a:pt x="210" y="425"/>
                  </a:lnTo>
                  <a:lnTo>
                    <a:pt x="280" y="395"/>
                  </a:lnTo>
                  <a:lnTo>
                    <a:pt x="350" y="365"/>
                  </a:lnTo>
                  <a:lnTo>
                    <a:pt x="420" y="336"/>
                  </a:lnTo>
                  <a:lnTo>
                    <a:pt x="491" y="308"/>
                  </a:lnTo>
                  <a:lnTo>
                    <a:pt x="562" y="281"/>
                  </a:lnTo>
                  <a:lnTo>
                    <a:pt x="633" y="256"/>
                  </a:lnTo>
                  <a:lnTo>
                    <a:pt x="743" y="195"/>
                  </a:lnTo>
                  <a:lnTo>
                    <a:pt x="870" y="140"/>
                  </a:lnTo>
                  <a:lnTo>
                    <a:pt x="976" y="101"/>
                  </a:lnTo>
                  <a:lnTo>
                    <a:pt x="1020" y="86"/>
                  </a:lnTo>
                  <a:lnTo>
                    <a:pt x="1055" y="57"/>
                  </a:lnTo>
                  <a:lnTo>
                    <a:pt x="1074" y="46"/>
                  </a:lnTo>
                  <a:lnTo>
                    <a:pt x="1110" y="34"/>
                  </a:lnTo>
                  <a:lnTo>
                    <a:pt x="1192" y="0"/>
                  </a:lnTo>
                </a:path>
              </a:pathLst>
            </a:custGeom>
            <a:noFill/>
            <a:ln w="5982">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AutoShape 29"/>
            <p:cNvSpPr>
              <a:spLocks/>
            </p:cNvSpPr>
            <p:nvPr/>
          </p:nvSpPr>
          <p:spPr bwMode="auto">
            <a:xfrm>
              <a:off x="7508" y="-777"/>
              <a:ext cx="1185" cy="531"/>
            </a:xfrm>
            <a:custGeom>
              <a:avLst/>
              <a:gdLst>
                <a:gd name="T0" fmla="+- 0 7647 7508"/>
                <a:gd name="T1" fmla="*/ T0 w 1185"/>
                <a:gd name="T2" fmla="+- 0 -308 -776"/>
                <a:gd name="T3" fmla="*/ -308 h 531"/>
                <a:gd name="T4" fmla="+- 0 7645 7508"/>
                <a:gd name="T5" fmla="*/ T4 w 1185"/>
                <a:gd name="T6" fmla="+- 0 -308 -776"/>
                <a:gd name="T7" fmla="*/ -308 h 531"/>
                <a:gd name="T8" fmla="+- 0 7623 7508"/>
                <a:gd name="T9" fmla="*/ T8 w 1185"/>
                <a:gd name="T10" fmla="+- 0 -301 -776"/>
                <a:gd name="T11" fmla="*/ -301 h 531"/>
                <a:gd name="T12" fmla="+- 0 7589 7508"/>
                <a:gd name="T13" fmla="*/ T12 w 1185"/>
                <a:gd name="T14" fmla="+- 0 -283 -776"/>
                <a:gd name="T15" fmla="*/ -283 h 531"/>
                <a:gd name="T16" fmla="+- 0 7508 7508"/>
                <a:gd name="T17" fmla="*/ T16 w 1185"/>
                <a:gd name="T18" fmla="+- 0 -246 -776"/>
                <a:gd name="T19" fmla="*/ -246 h 531"/>
                <a:gd name="T20" fmla="+- 0 7647 7508"/>
                <a:gd name="T21" fmla="*/ T20 w 1185"/>
                <a:gd name="T22" fmla="+- 0 -308 -776"/>
                <a:gd name="T23" fmla="*/ -308 h 531"/>
                <a:gd name="T24" fmla="+- 0 8693 7508"/>
                <a:gd name="T25" fmla="*/ T24 w 1185"/>
                <a:gd name="T26" fmla="+- 0 -776 -776"/>
                <a:gd name="T27" fmla="*/ -776 h 531"/>
                <a:gd name="T28" fmla="+- 0 7647 7508"/>
                <a:gd name="T29" fmla="*/ T28 w 1185"/>
                <a:gd name="T30" fmla="+- 0 -308 -776"/>
                <a:gd name="T31" fmla="*/ -308 h 531"/>
                <a:gd name="T32" fmla="+- 0 7690 7508"/>
                <a:gd name="T33" fmla="*/ T32 w 1185"/>
                <a:gd name="T34" fmla="+- 0 -314 -776"/>
                <a:gd name="T35" fmla="*/ -314 h 531"/>
                <a:gd name="T36" fmla="+- 0 7730 7508"/>
                <a:gd name="T37" fmla="*/ T36 w 1185"/>
                <a:gd name="T38" fmla="+- 0 -337 -776"/>
                <a:gd name="T39" fmla="*/ -337 h 531"/>
                <a:gd name="T40" fmla="+- 0 7830 7508"/>
                <a:gd name="T41" fmla="*/ T40 w 1185"/>
                <a:gd name="T42" fmla="+- 0 -387 -776"/>
                <a:gd name="T43" fmla="*/ -387 h 531"/>
                <a:gd name="T44" fmla="+- 0 7956 7508"/>
                <a:gd name="T45" fmla="*/ T44 w 1185"/>
                <a:gd name="T46" fmla="+- 0 -444 -776"/>
                <a:gd name="T47" fmla="*/ -444 h 531"/>
                <a:gd name="T48" fmla="+- 0 8075 7508"/>
                <a:gd name="T49" fmla="*/ T48 w 1185"/>
                <a:gd name="T50" fmla="+- 0 -484 -776"/>
                <a:gd name="T51" fmla="*/ -484 h 531"/>
                <a:gd name="T52" fmla="+- 0 8142 7508"/>
                <a:gd name="T53" fmla="*/ T52 w 1185"/>
                <a:gd name="T54" fmla="+- 0 -519 -776"/>
                <a:gd name="T55" fmla="*/ -519 h 531"/>
                <a:gd name="T56" fmla="+- 0 8210 7508"/>
                <a:gd name="T57" fmla="*/ T56 w 1185"/>
                <a:gd name="T58" fmla="+- 0 -553 -776"/>
                <a:gd name="T59" fmla="*/ -553 h 531"/>
                <a:gd name="T60" fmla="+- 0 8278 7508"/>
                <a:gd name="T61" fmla="*/ T60 w 1185"/>
                <a:gd name="T62" fmla="+- 0 -586 -776"/>
                <a:gd name="T63" fmla="*/ -586 h 531"/>
                <a:gd name="T64" fmla="+- 0 8624 7508"/>
                <a:gd name="T65" fmla="*/ T64 w 1185"/>
                <a:gd name="T66" fmla="+- 0 -744 -776"/>
                <a:gd name="T67" fmla="*/ -744 h 531"/>
                <a:gd name="T68" fmla="+- 0 8693 7508"/>
                <a:gd name="T69" fmla="*/ T68 w 1185"/>
                <a:gd name="T70" fmla="+- 0 -776 -776"/>
                <a:gd name="T71" fmla="*/ -776 h 53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1185" h="531">
                  <a:moveTo>
                    <a:pt x="139" y="468"/>
                  </a:moveTo>
                  <a:lnTo>
                    <a:pt x="137" y="468"/>
                  </a:lnTo>
                  <a:lnTo>
                    <a:pt x="115" y="475"/>
                  </a:lnTo>
                  <a:lnTo>
                    <a:pt x="81" y="493"/>
                  </a:lnTo>
                  <a:lnTo>
                    <a:pt x="0" y="530"/>
                  </a:lnTo>
                  <a:lnTo>
                    <a:pt x="139" y="468"/>
                  </a:lnTo>
                  <a:close/>
                  <a:moveTo>
                    <a:pt x="1185" y="0"/>
                  </a:moveTo>
                  <a:lnTo>
                    <a:pt x="139" y="468"/>
                  </a:lnTo>
                  <a:lnTo>
                    <a:pt x="182" y="462"/>
                  </a:lnTo>
                  <a:lnTo>
                    <a:pt x="222" y="439"/>
                  </a:lnTo>
                  <a:lnTo>
                    <a:pt x="322" y="389"/>
                  </a:lnTo>
                  <a:lnTo>
                    <a:pt x="448" y="332"/>
                  </a:lnTo>
                  <a:lnTo>
                    <a:pt x="567" y="292"/>
                  </a:lnTo>
                  <a:lnTo>
                    <a:pt x="634" y="257"/>
                  </a:lnTo>
                  <a:lnTo>
                    <a:pt x="702" y="223"/>
                  </a:lnTo>
                  <a:lnTo>
                    <a:pt x="770" y="190"/>
                  </a:lnTo>
                  <a:lnTo>
                    <a:pt x="1116" y="32"/>
                  </a:lnTo>
                  <a:lnTo>
                    <a:pt x="1185" y="0"/>
                  </a:lnTo>
                  <a:close/>
                </a:path>
              </a:pathLst>
            </a:custGeom>
            <a:solidFill>
              <a:srgbClr val="34343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0"/>
            <p:cNvSpPr>
              <a:spLocks/>
            </p:cNvSpPr>
            <p:nvPr/>
          </p:nvSpPr>
          <p:spPr bwMode="auto">
            <a:xfrm>
              <a:off x="7508" y="-777"/>
              <a:ext cx="1185" cy="531"/>
            </a:xfrm>
            <a:custGeom>
              <a:avLst/>
              <a:gdLst>
                <a:gd name="T0" fmla="+- 0 8693 7508"/>
                <a:gd name="T1" fmla="*/ T0 w 1185"/>
                <a:gd name="T2" fmla="+- 0 -776 -776"/>
                <a:gd name="T3" fmla="*/ -776 h 531"/>
                <a:gd name="T4" fmla="+- 0 8624 7508"/>
                <a:gd name="T5" fmla="*/ T4 w 1185"/>
                <a:gd name="T6" fmla="+- 0 -744 -776"/>
                <a:gd name="T7" fmla="*/ -744 h 531"/>
                <a:gd name="T8" fmla="+- 0 8555 7508"/>
                <a:gd name="T9" fmla="*/ T8 w 1185"/>
                <a:gd name="T10" fmla="+- 0 -712 -776"/>
                <a:gd name="T11" fmla="*/ -712 h 531"/>
                <a:gd name="T12" fmla="+- 0 8486 7508"/>
                <a:gd name="T13" fmla="*/ T12 w 1185"/>
                <a:gd name="T14" fmla="+- 0 -681 -776"/>
                <a:gd name="T15" fmla="*/ -681 h 531"/>
                <a:gd name="T16" fmla="+- 0 8417 7508"/>
                <a:gd name="T17" fmla="*/ T16 w 1185"/>
                <a:gd name="T18" fmla="+- 0 -649 -776"/>
                <a:gd name="T19" fmla="*/ -649 h 531"/>
                <a:gd name="T20" fmla="+- 0 8347 7508"/>
                <a:gd name="T21" fmla="*/ T20 w 1185"/>
                <a:gd name="T22" fmla="+- 0 -618 -776"/>
                <a:gd name="T23" fmla="*/ -618 h 531"/>
                <a:gd name="T24" fmla="+- 0 8278 7508"/>
                <a:gd name="T25" fmla="*/ T24 w 1185"/>
                <a:gd name="T26" fmla="+- 0 -586 -776"/>
                <a:gd name="T27" fmla="*/ -586 h 531"/>
                <a:gd name="T28" fmla="+- 0 8210 7508"/>
                <a:gd name="T29" fmla="*/ T28 w 1185"/>
                <a:gd name="T30" fmla="+- 0 -553 -776"/>
                <a:gd name="T31" fmla="*/ -553 h 531"/>
                <a:gd name="T32" fmla="+- 0 8142 7508"/>
                <a:gd name="T33" fmla="*/ T32 w 1185"/>
                <a:gd name="T34" fmla="+- 0 -519 -776"/>
                <a:gd name="T35" fmla="*/ -519 h 531"/>
                <a:gd name="T36" fmla="+- 0 8075 7508"/>
                <a:gd name="T37" fmla="*/ T36 w 1185"/>
                <a:gd name="T38" fmla="+- 0 -484 -776"/>
                <a:gd name="T39" fmla="*/ -484 h 531"/>
                <a:gd name="T40" fmla="+- 0 7956 7508"/>
                <a:gd name="T41" fmla="*/ T40 w 1185"/>
                <a:gd name="T42" fmla="+- 0 -444 -776"/>
                <a:gd name="T43" fmla="*/ -444 h 531"/>
                <a:gd name="T44" fmla="+- 0 7830 7508"/>
                <a:gd name="T45" fmla="*/ T44 w 1185"/>
                <a:gd name="T46" fmla="+- 0 -387 -776"/>
                <a:gd name="T47" fmla="*/ -387 h 531"/>
                <a:gd name="T48" fmla="+- 0 7730 7508"/>
                <a:gd name="T49" fmla="*/ T48 w 1185"/>
                <a:gd name="T50" fmla="+- 0 -337 -776"/>
                <a:gd name="T51" fmla="*/ -337 h 531"/>
                <a:gd name="T52" fmla="+- 0 7690 7508"/>
                <a:gd name="T53" fmla="*/ T52 w 1185"/>
                <a:gd name="T54" fmla="+- 0 -314 -776"/>
                <a:gd name="T55" fmla="*/ -314 h 531"/>
                <a:gd name="T56" fmla="+- 0 7645 7508"/>
                <a:gd name="T57" fmla="*/ T56 w 1185"/>
                <a:gd name="T58" fmla="+- 0 -308 -776"/>
                <a:gd name="T59" fmla="*/ -308 h 531"/>
                <a:gd name="T60" fmla="+- 0 7623 7508"/>
                <a:gd name="T61" fmla="*/ T60 w 1185"/>
                <a:gd name="T62" fmla="+- 0 -301 -776"/>
                <a:gd name="T63" fmla="*/ -301 h 531"/>
                <a:gd name="T64" fmla="+- 0 7589 7508"/>
                <a:gd name="T65" fmla="*/ T64 w 1185"/>
                <a:gd name="T66" fmla="+- 0 -283 -776"/>
                <a:gd name="T67" fmla="*/ -283 h 531"/>
                <a:gd name="T68" fmla="+- 0 7508 7508"/>
                <a:gd name="T69" fmla="*/ T68 w 1185"/>
                <a:gd name="T70" fmla="+- 0 -246 -776"/>
                <a:gd name="T71" fmla="*/ -246 h 53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1185" h="531">
                  <a:moveTo>
                    <a:pt x="1185" y="0"/>
                  </a:moveTo>
                  <a:lnTo>
                    <a:pt x="1116" y="32"/>
                  </a:lnTo>
                  <a:lnTo>
                    <a:pt x="1047" y="64"/>
                  </a:lnTo>
                  <a:lnTo>
                    <a:pt x="978" y="95"/>
                  </a:lnTo>
                  <a:lnTo>
                    <a:pt x="909" y="127"/>
                  </a:lnTo>
                  <a:lnTo>
                    <a:pt x="839" y="158"/>
                  </a:lnTo>
                  <a:lnTo>
                    <a:pt x="770" y="190"/>
                  </a:lnTo>
                  <a:lnTo>
                    <a:pt x="702" y="223"/>
                  </a:lnTo>
                  <a:lnTo>
                    <a:pt x="634" y="257"/>
                  </a:lnTo>
                  <a:lnTo>
                    <a:pt x="567" y="292"/>
                  </a:lnTo>
                  <a:lnTo>
                    <a:pt x="448" y="332"/>
                  </a:lnTo>
                  <a:lnTo>
                    <a:pt x="322" y="389"/>
                  </a:lnTo>
                  <a:lnTo>
                    <a:pt x="222" y="439"/>
                  </a:lnTo>
                  <a:lnTo>
                    <a:pt x="182" y="462"/>
                  </a:lnTo>
                  <a:lnTo>
                    <a:pt x="137" y="468"/>
                  </a:lnTo>
                  <a:lnTo>
                    <a:pt x="115" y="475"/>
                  </a:lnTo>
                  <a:lnTo>
                    <a:pt x="81" y="493"/>
                  </a:lnTo>
                  <a:lnTo>
                    <a:pt x="0" y="530"/>
                  </a:lnTo>
                </a:path>
              </a:pathLst>
            </a:custGeom>
            <a:noFill/>
            <a:ln w="5982">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31"/>
            <p:cNvSpPr>
              <a:spLocks/>
            </p:cNvSpPr>
            <p:nvPr/>
          </p:nvSpPr>
          <p:spPr bwMode="auto">
            <a:xfrm>
              <a:off x="7480" y="-253"/>
              <a:ext cx="62" cy="74"/>
            </a:xfrm>
            <a:custGeom>
              <a:avLst/>
              <a:gdLst>
                <a:gd name="T0" fmla="+- 0 7499 7480"/>
                <a:gd name="T1" fmla="*/ T0 w 62"/>
                <a:gd name="T2" fmla="+- 0 -252 -252"/>
                <a:gd name="T3" fmla="*/ -252 h 74"/>
                <a:gd name="T4" fmla="+- 0 7491 7480"/>
                <a:gd name="T5" fmla="*/ T4 w 62"/>
                <a:gd name="T6" fmla="+- 0 -246 -252"/>
                <a:gd name="T7" fmla="*/ -246 h 74"/>
                <a:gd name="T8" fmla="+- 0 7484 7480"/>
                <a:gd name="T9" fmla="*/ T8 w 62"/>
                <a:gd name="T10" fmla="+- 0 -233 -252"/>
                <a:gd name="T11" fmla="*/ -233 h 74"/>
                <a:gd name="T12" fmla="+- 0 7480 7480"/>
                <a:gd name="T13" fmla="*/ T12 w 62"/>
                <a:gd name="T14" fmla="+- 0 -219 -252"/>
                <a:gd name="T15" fmla="*/ -219 h 74"/>
                <a:gd name="T16" fmla="+- 0 7481 7480"/>
                <a:gd name="T17" fmla="*/ T16 w 62"/>
                <a:gd name="T18" fmla="+- 0 -208 -252"/>
                <a:gd name="T19" fmla="*/ -208 h 74"/>
                <a:gd name="T20" fmla="+- 0 7490 7480"/>
                <a:gd name="T21" fmla="*/ T20 w 62"/>
                <a:gd name="T22" fmla="+- 0 -198 -252"/>
                <a:gd name="T23" fmla="*/ -198 h 74"/>
                <a:gd name="T24" fmla="+- 0 7504 7480"/>
                <a:gd name="T25" fmla="*/ T24 w 62"/>
                <a:gd name="T26" fmla="+- 0 -188 -252"/>
                <a:gd name="T27" fmla="*/ -188 h 74"/>
                <a:gd name="T28" fmla="+- 0 7520 7480"/>
                <a:gd name="T29" fmla="*/ T28 w 62"/>
                <a:gd name="T30" fmla="+- 0 -181 -252"/>
                <a:gd name="T31" fmla="*/ -181 h 74"/>
                <a:gd name="T32" fmla="+- 0 7531 7480"/>
                <a:gd name="T33" fmla="*/ T32 w 62"/>
                <a:gd name="T34" fmla="+- 0 -179 -252"/>
                <a:gd name="T35" fmla="*/ -179 h 74"/>
                <a:gd name="T36" fmla="+- 0 7537 7480"/>
                <a:gd name="T37" fmla="*/ T36 w 62"/>
                <a:gd name="T38" fmla="+- 0 -186 -252"/>
                <a:gd name="T39" fmla="*/ -186 h 74"/>
                <a:gd name="T40" fmla="+- 0 7541 7480"/>
                <a:gd name="T41" fmla="*/ T40 w 62"/>
                <a:gd name="T42" fmla="+- 0 -199 -252"/>
                <a:gd name="T43" fmla="*/ -199 h 74"/>
                <a:gd name="T44" fmla="+- 0 7542 7480"/>
                <a:gd name="T45" fmla="*/ T44 w 62"/>
                <a:gd name="T46" fmla="+- 0 -214 -252"/>
                <a:gd name="T47" fmla="*/ -214 h 74"/>
                <a:gd name="T48" fmla="+- 0 7540 7480"/>
                <a:gd name="T49" fmla="*/ T48 w 62"/>
                <a:gd name="T50" fmla="+- 0 -226 -252"/>
                <a:gd name="T51" fmla="*/ -226 h 74"/>
                <a:gd name="T52" fmla="+- 0 7532 7480"/>
                <a:gd name="T53" fmla="*/ T52 w 62"/>
                <a:gd name="T54" fmla="+- 0 -235 -252"/>
                <a:gd name="T55" fmla="*/ -235 h 74"/>
                <a:gd name="T56" fmla="+- 0 7521 7480"/>
                <a:gd name="T57" fmla="*/ T56 w 62"/>
                <a:gd name="T58" fmla="+- 0 -244 -252"/>
                <a:gd name="T59" fmla="*/ -244 h 74"/>
                <a:gd name="T60" fmla="+- 0 7508 7480"/>
                <a:gd name="T61" fmla="*/ T60 w 62"/>
                <a:gd name="T62" fmla="+- 0 -251 -252"/>
                <a:gd name="T63" fmla="*/ -251 h 74"/>
                <a:gd name="T64" fmla="+- 0 7499 7480"/>
                <a:gd name="T65" fmla="*/ T64 w 62"/>
                <a:gd name="T66" fmla="+- 0 -252 -252"/>
                <a:gd name="T67" fmla="*/ -252 h 7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62" h="74">
                  <a:moveTo>
                    <a:pt x="19" y="0"/>
                  </a:moveTo>
                  <a:lnTo>
                    <a:pt x="11" y="6"/>
                  </a:lnTo>
                  <a:lnTo>
                    <a:pt x="4" y="19"/>
                  </a:lnTo>
                  <a:lnTo>
                    <a:pt x="0" y="33"/>
                  </a:lnTo>
                  <a:lnTo>
                    <a:pt x="1" y="44"/>
                  </a:lnTo>
                  <a:lnTo>
                    <a:pt x="10" y="54"/>
                  </a:lnTo>
                  <a:lnTo>
                    <a:pt x="24" y="64"/>
                  </a:lnTo>
                  <a:lnTo>
                    <a:pt x="40" y="71"/>
                  </a:lnTo>
                  <a:lnTo>
                    <a:pt x="51" y="73"/>
                  </a:lnTo>
                  <a:lnTo>
                    <a:pt x="57" y="66"/>
                  </a:lnTo>
                  <a:lnTo>
                    <a:pt x="61" y="53"/>
                  </a:lnTo>
                  <a:lnTo>
                    <a:pt x="62" y="38"/>
                  </a:lnTo>
                  <a:lnTo>
                    <a:pt x="60" y="26"/>
                  </a:lnTo>
                  <a:lnTo>
                    <a:pt x="52" y="17"/>
                  </a:lnTo>
                  <a:lnTo>
                    <a:pt x="41" y="8"/>
                  </a:lnTo>
                  <a:lnTo>
                    <a:pt x="28" y="1"/>
                  </a:lnTo>
                  <a:lnTo>
                    <a:pt x="19" y="0"/>
                  </a:lnTo>
                  <a:close/>
                </a:path>
              </a:pathLst>
            </a:custGeom>
            <a:solidFill>
              <a:srgbClr val="34343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2"/>
            <p:cNvSpPr>
              <a:spLocks/>
            </p:cNvSpPr>
            <p:nvPr/>
          </p:nvSpPr>
          <p:spPr bwMode="auto">
            <a:xfrm>
              <a:off x="7480" y="-253"/>
              <a:ext cx="62" cy="74"/>
            </a:xfrm>
            <a:custGeom>
              <a:avLst/>
              <a:gdLst>
                <a:gd name="T0" fmla="+- 0 7499 7480"/>
                <a:gd name="T1" fmla="*/ T0 w 62"/>
                <a:gd name="T2" fmla="+- 0 -252 -252"/>
                <a:gd name="T3" fmla="*/ -252 h 74"/>
                <a:gd name="T4" fmla="+- 0 7542 7480"/>
                <a:gd name="T5" fmla="*/ T4 w 62"/>
                <a:gd name="T6" fmla="+- 0 -214 -252"/>
                <a:gd name="T7" fmla="*/ -214 h 74"/>
                <a:gd name="T8" fmla="+- 0 7541 7480"/>
                <a:gd name="T9" fmla="*/ T8 w 62"/>
                <a:gd name="T10" fmla="+- 0 -199 -252"/>
                <a:gd name="T11" fmla="*/ -199 h 74"/>
                <a:gd name="T12" fmla="+- 0 7537 7480"/>
                <a:gd name="T13" fmla="*/ T12 w 62"/>
                <a:gd name="T14" fmla="+- 0 -186 -252"/>
                <a:gd name="T15" fmla="*/ -186 h 74"/>
                <a:gd name="T16" fmla="+- 0 7531 7480"/>
                <a:gd name="T17" fmla="*/ T16 w 62"/>
                <a:gd name="T18" fmla="+- 0 -179 -252"/>
                <a:gd name="T19" fmla="*/ -179 h 74"/>
                <a:gd name="T20" fmla="+- 0 7520 7480"/>
                <a:gd name="T21" fmla="*/ T20 w 62"/>
                <a:gd name="T22" fmla="+- 0 -181 -252"/>
                <a:gd name="T23" fmla="*/ -181 h 74"/>
                <a:gd name="T24" fmla="+- 0 7504 7480"/>
                <a:gd name="T25" fmla="*/ T24 w 62"/>
                <a:gd name="T26" fmla="+- 0 -188 -252"/>
                <a:gd name="T27" fmla="*/ -188 h 74"/>
                <a:gd name="T28" fmla="+- 0 7490 7480"/>
                <a:gd name="T29" fmla="*/ T28 w 62"/>
                <a:gd name="T30" fmla="+- 0 -198 -252"/>
                <a:gd name="T31" fmla="*/ -198 h 74"/>
                <a:gd name="T32" fmla="+- 0 7481 7480"/>
                <a:gd name="T33" fmla="*/ T32 w 62"/>
                <a:gd name="T34" fmla="+- 0 -208 -252"/>
                <a:gd name="T35" fmla="*/ -208 h 74"/>
                <a:gd name="T36" fmla="+- 0 7480 7480"/>
                <a:gd name="T37" fmla="*/ T36 w 62"/>
                <a:gd name="T38" fmla="+- 0 -219 -252"/>
                <a:gd name="T39" fmla="*/ -219 h 74"/>
                <a:gd name="T40" fmla="+- 0 7484 7480"/>
                <a:gd name="T41" fmla="*/ T40 w 62"/>
                <a:gd name="T42" fmla="+- 0 -233 -252"/>
                <a:gd name="T43" fmla="*/ -233 h 74"/>
                <a:gd name="T44" fmla="+- 0 7491 7480"/>
                <a:gd name="T45" fmla="*/ T44 w 62"/>
                <a:gd name="T46" fmla="+- 0 -246 -252"/>
                <a:gd name="T47" fmla="*/ -246 h 74"/>
                <a:gd name="T48" fmla="+- 0 7499 7480"/>
                <a:gd name="T49" fmla="*/ T48 w 62"/>
                <a:gd name="T50" fmla="+- 0 -252 -252"/>
                <a:gd name="T51" fmla="*/ -252 h 7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62" h="74">
                  <a:moveTo>
                    <a:pt x="19" y="0"/>
                  </a:moveTo>
                  <a:lnTo>
                    <a:pt x="62" y="38"/>
                  </a:lnTo>
                  <a:lnTo>
                    <a:pt x="61" y="53"/>
                  </a:lnTo>
                  <a:lnTo>
                    <a:pt x="57" y="66"/>
                  </a:lnTo>
                  <a:lnTo>
                    <a:pt x="51" y="73"/>
                  </a:lnTo>
                  <a:lnTo>
                    <a:pt x="40" y="71"/>
                  </a:lnTo>
                  <a:lnTo>
                    <a:pt x="24" y="64"/>
                  </a:lnTo>
                  <a:lnTo>
                    <a:pt x="10" y="54"/>
                  </a:lnTo>
                  <a:lnTo>
                    <a:pt x="1" y="44"/>
                  </a:lnTo>
                  <a:lnTo>
                    <a:pt x="0" y="33"/>
                  </a:lnTo>
                  <a:lnTo>
                    <a:pt x="4" y="19"/>
                  </a:lnTo>
                  <a:lnTo>
                    <a:pt x="11" y="6"/>
                  </a:lnTo>
                  <a:lnTo>
                    <a:pt x="19" y="0"/>
                  </a:lnTo>
                  <a:close/>
                </a:path>
              </a:pathLst>
            </a:custGeom>
            <a:noFill/>
            <a:ln w="5982">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AutoShape 33"/>
            <p:cNvSpPr>
              <a:spLocks/>
            </p:cNvSpPr>
            <p:nvPr/>
          </p:nvSpPr>
          <p:spPr bwMode="auto">
            <a:xfrm>
              <a:off x="7935" y="-2145"/>
              <a:ext cx="305" cy="1900"/>
            </a:xfrm>
            <a:custGeom>
              <a:avLst/>
              <a:gdLst>
                <a:gd name="T0" fmla="+- 0 8227 7936"/>
                <a:gd name="T1" fmla="*/ T0 w 305"/>
                <a:gd name="T2" fmla="+- 0 -725 -2144"/>
                <a:gd name="T3" fmla="*/ -725 h 1900"/>
                <a:gd name="T4" fmla="+- 0 7952 7936"/>
                <a:gd name="T5" fmla="*/ T4 w 305"/>
                <a:gd name="T6" fmla="+- 0 -725 -2144"/>
                <a:gd name="T7" fmla="*/ -725 h 1900"/>
                <a:gd name="T8" fmla="+- 0 7940 7936"/>
                <a:gd name="T9" fmla="*/ T8 w 305"/>
                <a:gd name="T10" fmla="+- 0 -353 -2144"/>
                <a:gd name="T11" fmla="*/ -353 h 1900"/>
                <a:gd name="T12" fmla="+- 0 7946 7936"/>
                <a:gd name="T13" fmla="*/ T12 w 305"/>
                <a:gd name="T14" fmla="+- 0 -245 -2144"/>
                <a:gd name="T15" fmla="*/ -245 h 1900"/>
                <a:gd name="T16" fmla="+- 0 7986 7936"/>
                <a:gd name="T17" fmla="*/ T16 w 305"/>
                <a:gd name="T18" fmla="+- 0 -313 -2144"/>
                <a:gd name="T19" fmla="*/ -313 h 1900"/>
                <a:gd name="T20" fmla="+- 0 8048 7936"/>
                <a:gd name="T21" fmla="*/ T20 w 305"/>
                <a:gd name="T22" fmla="+- 0 -324 -2144"/>
                <a:gd name="T23" fmla="*/ -324 h 1900"/>
                <a:gd name="T24" fmla="+- 0 8228 7936"/>
                <a:gd name="T25" fmla="*/ T24 w 305"/>
                <a:gd name="T26" fmla="+- 0 -324 -2144"/>
                <a:gd name="T27" fmla="*/ -324 h 1900"/>
                <a:gd name="T28" fmla="+- 0 8228 7936"/>
                <a:gd name="T29" fmla="*/ T28 w 305"/>
                <a:gd name="T30" fmla="+- 0 -589 -2144"/>
                <a:gd name="T31" fmla="*/ -589 h 1900"/>
                <a:gd name="T32" fmla="+- 0 8227 7936"/>
                <a:gd name="T33" fmla="*/ T32 w 305"/>
                <a:gd name="T34" fmla="+- 0 -725 -2144"/>
                <a:gd name="T35" fmla="*/ -725 h 1900"/>
                <a:gd name="T36" fmla="+- 0 8228 7936"/>
                <a:gd name="T37" fmla="*/ T36 w 305"/>
                <a:gd name="T38" fmla="+- 0 -324 -2144"/>
                <a:gd name="T39" fmla="*/ -324 h 1900"/>
                <a:gd name="T40" fmla="+- 0 8105 7936"/>
                <a:gd name="T41" fmla="*/ T40 w 305"/>
                <a:gd name="T42" fmla="+- 0 -324 -2144"/>
                <a:gd name="T43" fmla="*/ -324 h 1900"/>
                <a:gd name="T44" fmla="+- 0 8155 7936"/>
                <a:gd name="T45" fmla="*/ T44 w 305"/>
                <a:gd name="T46" fmla="+- 0 -296 -2144"/>
                <a:gd name="T47" fmla="*/ -296 h 1900"/>
                <a:gd name="T48" fmla="+- 0 8228 7936"/>
                <a:gd name="T49" fmla="*/ T48 w 305"/>
                <a:gd name="T50" fmla="+- 0 -251 -2144"/>
                <a:gd name="T51" fmla="*/ -251 h 1900"/>
                <a:gd name="T52" fmla="+- 0 8228 7936"/>
                <a:gd name="T53" fmla="*/ T52 w 305"/>
                <a:gd name="T54" fmla="+- 0 -324 -2144"/>
                <a:gd name="T55" fmla="*/ -324 h 1900"/>
                <a:gd name="T56" fmla="+- 0 8048 7936"/>
                <a:gd name="T57" fmla="*/ T56 w 305"/>
                <a:gd name="T58" fmla="+- 0 -2144 -2144"/>
                <a:gd name="T59" fmla="*/ -2144 h 1900"/>
                <a:gd name="T60" fmla="+- 0 7946 7936"/>
                <a:gd name="T61" fmla="*/ T60 w 305"/>
                <a:gd name="T62" fmla="+- 0 -2123 -2144"/>
                <a:gd name="T63" fmla="*/ -2123 h 1900"/>
                <a:gd name="T64" fmla="+- 0 7940 7936"/>
                <a:gd name="T65" fmla="*/ T64 w 305"/>
                <a:gd name="T66" fmla="+- 0 -1998 -2144"/>
                <a:gd name="T67" fmla="*/ -1998 h 1900"/>
                <a:gd name="T68" fmla="+- 0 7952 7936"/>
                <a:gd name="T69" fmla="*/ T68 w 305"/>
                <a:gd name="T70" fmla="+- 0 -1880 -2144"/>
                <a:gd name="T71" fmla="*/ -1880 h 1900"/>
                <a:gd name="T72" fmla="+- 0 7957 7936"/>
                <a:gd name="T73" fmla="*/ T72 w 305"/>
                <a:gd name="T74" fmla="+- 0 -1733 -2144"/>
                <a:gd name="T75" fmla="*/ -1733 h 1900"/>
                <a:gd name="T76" fmla="+- 0 7936 7936"/>
                <a:gd name="T77" fmla="*/ T76 w 305"/>
                <a:gd name="T78" fmla="+- 0 -1530 -2144"/>
                <a:gd name="T79" fmla="*/ -1530 h 1900"/>
                <a:gd name="T80" fmla="+- 0 7952 7936"/>
                <a:gd name="T81" fmla="*/ T80 w 305"/>
                <a:gd name="T82" fmla="+- 0 -1400 -2144"/>
                <a:gd name="T83" fmla="*/ -1400 h 1900"/>
                <a:gd name="T84" fmla="+- 0 7946 7936"/>
                <a:gd name="T85" fmla="*/ T84 w 305"/>
                <a:gd name="T86" fmla="+- 0 -1243 -2144"/>
                <a:gd name="T87" fmla="*/ -1243 h 1900"/>
                <a:gd name="T88" fmla="+- 0 7946 7936"/>
                <a:gd name="T89" fmla="*/ T88 w 305"/>
                <a:gd name="T90" fmla="+- 0 -544 -2144"/>
                <a:gd name="T91" fmla="*/ -544 h 1900"/>
                <a:gd name="T92" fmla="+- 0 7952 7936"/>
                <a:gd name="T93" fmla="*/ T92 w 305"/>
                <a:gd name="T94" fmla="+- 0 -725 -2144"/>
                <a:gd name="T95" fmla="*/ -725 h 1900"/>
                <a:gd name="T96" fmla="+- 0 8227 7936"/>
                <a:gd name="T97" fmla="*/ T96 w 305"/>
                <a:gd name="T98" fmla="+- 0 -725 -2144"/>
                <a:gd name="T99" fmla="*/ -725 h 1900"/>
                <a:gd name="T100" fmla="+- 0 8224 7936"/>
                <a:gd name="T101" fmla="*/ T100 w 305"/>
                <a:gd name="T102" fmla="+- 0 -1254 -2144"/>
                <a:gd name="T103" fmla="*/ -1254 h 1900"/>
                <a:gd name="T104" fmla="+- 0 8240 7936"/>
                <a:gd name="T105" fmla="*/ T104 w 305"/>
                <a:gd name="T106" fmla="+- 0 -1496 -2144"/>
                <a:gd name="T107" fmla="*/ -1496 h 1900"/>
                <a:gd name="T108" fmla="+- 0 8218 7936"/>
                <a:gd name="T109" fmla="*/ T108 w 305"/>
                <a:gd name="T110" fmla="+- 0 -1722 -2144"/>
                <a:gd name="T111" fmla="*/ -1722 h 1900"/>
                <a:gd name="T112" fmla="+- 0 8225 7936"/>
                <a:gd name="T113" fmla="*/ T112 w 305"/>
                <a:gd name="T114" fmla="+- 0 -1824 -2144"/>
                <a:gd name="T115" fmla="*/ -1824 h 1900"/>
                <a:gd name="T116" fmla="+- 0 8172 7936"/>
                <a:gd name="T117" fmla="*/ T116 w 305"/>
                <a:gd name="T118" fmla="+- 0 -1824 -2144"/>
                <a:gd name="T119" fmla="*/ -1824 h 1900"/>
                <a:gd name="T120" fmla="+- 0 8175 7936"/>
                <a:gd name="T121" fmla="*/ T120 w 305"/>
                <a:gd name="T122" fmla="+- 0 -1958 -2144"/>
                <a:gd name="T123" fmla="*/ -1958 h 1900"/>
                <a:gd name="T124" fmla="+- 0 8053 7936"/>
                <a:gd name="T125" fmla="*/ T124 w 305"/>
                <a:gd name="T126" fmla="+- 0 -1958 -2144"/>
                <a:gd name="T127" fmla="*/ -1958 h 1900"/>
                <a:gd name="T128" fmla="+- 0 8048 7936"/>
                <a:gd name="T129" fmla="*/ T128 w 305"/>
                <a:gd name="T130" fmla="+- 0 -2144 -2144"/>
                <a:gd name="T131" fmla="*/ -2144 h 1900"/>
                <a:gd name="T132" fmla="+- 0 8228 7936"/>
                <a:gd name="T133" fmla="*/ T132 w 305"/>
                <a:gd name="T134" fmla="+- 0 -1868 -2144"/>
                <a:gd name="T135" fmla="*/ -1868 h 1900"/>
                <a:gd name="T136" fmla="+- 0 8172 7936"/>
                <a:gd name="T137" fmla="*/ T136 w 305"/>
                <a:gd name="T138" fmla="+- 0 -1824 -2144"/>
                <a:gd name="T139" fmla="*/ -1824 h 1900"/>
                <a:gd name="T140" fmla="+- 0 8225 7936"/>
                <a:gd name="T141" fmla="*/ T140 w 305"/>
                <a:gd name="T142" fmla="+- 0 -1824 -2144"/>
                <a:gd name="T143" fmla="*/ -1824 h 1900"/>
                <a:gd name="T144" fmla="+- 0 8228 7936"/>
                <a:gd name="T145" fmla="*/ T144 w 305"/>
                <a:gd name="T146" fmla="+- 0 -1868 -2144"/>
                <a:gd name="T147" fmla="*/ -1868 h 1900"/>
                <a:gd name="T148" fmla="+- 0 8105 7936"/>
                <a:gd name="T149" fmla="*/ T148 w 305"/>
                <a:gd name="T150" fmla="+- 0 -2094 -2144"/>
                <a:gd name="T151" fmla="*/ -2094 h 1900"/>
                <a:gd name="T152" fmla="+- 0 8053 7936"/>
                <a:gd name="T153" fmla="*/ T152 w 305"/>
                <a:gd name="T154" fmla="+- 0 -1958 -2144"/>
                <a:gd name="T155" fmla="*/ -1958 h 1900"/>
                <a:gd name="T156" fmla="+- 0 8175 7936"/>
                <a:gd name="T157" fmla="*/ T156 w 305"/>
                <a:gd name="T158" fmla="+- 0 -1958 -2144"/>
                <a:gd name="T159" fmla="*/ -1958 h 1900"/>
                <a:gd name="T160" fmla="+- 0 8178 7936"/>
                <a:gd name="T161" fmla="*/ T160 w 305"/>
                <a:gd name="T162" fmla="+- 0 -2088 -2144"/>
                <a:gd name="T163" fmla="*/ -2088 h 1900"/>
                <a:gd name="T164" fmla="+- 0 8105 7936"/>
                <a:gd name="T165" fmla="*/ T164 w 305"/>
                <a:gd name="T166" fmla="+- 0 -2094 -2144"/>
                <a:gd name="T167" fmla="*/ -2094 h 19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Lst>
              <a:rect l="0" t="0" r="r" b="b"/>
              <a:pathLst>
                <a:path w="305" h="1900">
                  <a:moveTo>
                    <a:pt x="291" y="1419"/>
                  </a:moveTo>
                  <a:lnTo>
                    <a:pt x="16" y="1419"/>
                  </a:lnTo>
                  <a:lnTo>
                    <a:pt x="4" y="1791"/>
                  </a:lnTo>
                  <a:lnTo>
                    <a:pt x="10" y="1899"/>
                  </a:lnTo>
                  <a:lnTo>
                    <a:pt x="50" y="1831"/>
                  </a:lnTo>
                  <a:lnTo>
                    <a:pt x="112" y="1820"/>
                  </a:lnTo>
                  <a:lnTo>
                    <a:pt x="292" y="1820"/>
                  </a:lnTo>
                  <a:lnTo>
                    <a:pt x="292" y="1555"/>
                  </a:lnTo>
                  <a:lnTo>
                    <a:pt x="291" y="1419"/>
                  </a:lnTo>
                  <a:close/>
                  <a:moveTo>
                    <a:pt x="292" y="1820"/>
                  </a:moveTo>
                  <a:lnTo>
                    <a:pt x="169" y="1820"/>
                  </a:lnTo>
                  <a:lnTo>
                    <a:pt x="219" y="1848"/>
                  </a:lnTo>
                  <a:lnTo>
                    <a:pt x="292" y="1893"/>
                  </a:lnTo>
                  <a:lnTo>
                    <a:pt x="292" y="1820"/>
                  </a:lnTo>
                  <a:close/>
                  <a:moveTo>
                    <a:pt x="112" y="0"/>
                  </a:moveTo>
                  <a:lnTo>
                    <a:pt x="10" y="21"/>
                  </a:lnTo>
                  <a:lnTo>
                    <a:pt x="4" y="146"/>
                  </a:lnTo>
                  <a:lnTo>
                    <a:pt x="16" y="264"/>
                  </a:lnTo>
                  <a:lnTo>
                    <a:pt x="21" y="411"/>
                  </a:lnTo>
                  <a:lnTo>
                    <a:pt x="0" y="614"/>
                  </a:lnTo>
                  <a:lnTo>
                    <a:pt x="16" y="744"/>
                  </a:lnTo>
                  <a:lnTo>
                    <a:pt x="10" y="901"/>
                  </a:lnTo>
                  <a:lnTo>
                    <a:pt x="10" y="1600"/>
                  </a:lnTo>
                  <a:lnTo>
                    <a:pt x="16" y="1419"/>
                  </a:lnTo>
                  <a:lnTo>
                    <a:pt x="291" y="1419"/>
                  </a:lnTo>
                  <a:lnTo>
                    <a:pt x="288" y="890"/>
                  </a:lnTo>
                  <a:lnTo>
                    <a:pt x="304" y="648"/>
                  </a:lnTo>
                  <a:lnTo>
                    <a:pt x="282" y="422"/>
                  </a:lnTo>
                  <a:lnTo>
                    <a:pt x="289" y="320"/>
                  </a:lnTo>
                  <a:lnTo>
                    <a:pt x="236" y="320"/>
                  </a:lnTo>
                  <a:lnTo>
                    <a:pt x="239" y="186"/>
                  </a:lnTo>
                  <a:lnTo>
                    <a:pt x="117" y="186"/>
                  </a:lnTo>
                  <a:lnTo>
                    <a:pt x="112" y="0"/>
                  </a:lnTo>
                  <a:close/>
                  <a:moveTo>
                    <a:pt x="292" y="276"/>
                  </a:moveTo>
                  <a:lnTo>
                    <a:pt x="236" y="320"/>
                  </a:lnTo>
                  <a:lnTo>
                    <a:pt x="289" y="320"/>
                  </a:lnTo>
                  <a:lnTo>
                    <a:pt x="292" y="276"/>
                  </a:lnTo>
                  <a:close/>
                  <a:moveTo>
                    <a:pt x="169" y="50"/>
                  </a:moveTo>
                  <a:lnTo>
                    <a:pt x="117" y="186"/>
                  </a:lnTo>
                  <a:lnTo>
                    <a:pt x="239" y="186"/>
                  </a:lnTo>
                  <a:lnTo>
                    <a:pt x="242" y="56"/>
                  </a:lnTo>
                  <a:lnTo>
                    <a:pt x="169" y="50"/>
                  </a:lnTo>
                  <a:close/>
                </a:path>
              </a:pathLst>
            </a:custGeom>
            <a:solidFill>
              <a:srgbClr val="80808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4"/>
            <p:cNvSpPr>
              <a:spLocks/>
            </p:cNvSpPr>
            <p:nvPr/>
          </p:nvSpPr>
          <p:spPr bwMode="auto">
            <a:xfrm>
              <a:off x="7935" y="-2145"/>
              <a:ext cx="305" cy="1900"/>
            </a:xfrm>
            <a:custGeom>
              <a:avLst/>
              <a:gdLst>
                <a:gd name="T0" fmla="+- 0 7946 7936"/>
                <a:gd name="T1" fmla="*/ T0 w 305"/>
                <a:gd name="T2" fmla="+- 0 -544 -2144"/>
                <a:gd name="T3" fmla="*/ -544 h 1900"/>
                <a:gd name="T4" fmla="+- 0 7946 7936"/>
                <a:gd name="T5" fmla="*/ T4 w 305"/>
                <a:gd name="T6" fmla="+- 0 -1243 -2144"/>
                <a:gd name="T7" fmla="*/ -1243 h 1900"/>
                <a:gd name="T8" fmla="+- 0 7952 7936"/>
                <a:gd name="T9" fmla="*/ T8 w 305"/>
                <a:gd name="T10" fmla="+- 0 -1400 -2144"/>
                <a:gd name="T11" fmla="*/ -1400 h 1900"/>
                <a:gd name="T12" fmla="+- 0 7936 7936"/>
                <a:gd name="T13" fmla="*/ T12 w 305"/>
                <a:gd name="T14" fmla="+- 0 -1530 -2144"/>
                <a:gd name="T15" fmla="*/ -1530 h 1900"/>
                <a:gd name="T16" fmla="+- 0 7957 7936"/>
                <a:gd name="T17" fmla="*/ T16 w 305"/>
                <a:gd name="T18" fmla="+- 0 -1733 -2144"/>
                <a:gd name="T19" fmla="*/ -1733 h 1900"/>
                <a:gd name="T20" fmla="+- 0 7952 7936"/>
                <a:gd name="T21" fmla="*/ T20 w 305"/>
                <a:gd name="T22" fmla="+- 0 -1880 -2144"/>
                <a:gd name="T23" fmla="*/ -1880 h 1900"/>
                <a:gd name="T24" fmla="+- 0 7940 7936"/>
                <a:gd name="T25" fmla="*/ T24 w 305"/>
                <a:gd name="T26" fmla="+- 0 -1998 -2144"/>
                <a:gd name="T27" fmla="*/ -1998 h 1900"/>
                <a:gd name="T28" fmla="+- 0 7946 7936"/>
                <a:gd name="T29" fmla="*/ T28 w 305"/>
                <a:gd name="T30" fmla="+- 0 -2123 -2144"/>
                <a:gd name="T31" fmla="*/ -2123 h 1900"/>
                <a:gd name="T32" fmla="+- 0 8048 7936"/>
                <a:gd name="T33" fmla="*/ T32 w 305"/>
                <a:gd name="T34" fmla="+- 0 -2144 -2144"/>
                <a:gd name="T35" fmla="*/ -2144 h 1900"/>
                <a:gd name="T36" fmla="+- 0 8053 7936"/>
                <a:gd name="T37" fmla="*/ T36 w 305"/>
                <a:gd name="T38" fmla="+- 0 -1958 -2144"/>
                <a:gd name="T39" fmla="*/ -1958 h 1900"/>
                <a:gd name="T40" fmla="+- 0 8105 7936"/>
                <a:gd name="T41" fmla="*/ T40 w 305"/>
                <a:gd name="T42" fmla="+- 0 -2094 -2144"/>
                <a:gd name="T43" fmla="*/ -2094 h 1900"/>
                <a:gd name="T44" fmla="+- 0 8178 7936"/>
                <a:gd name="T45" fmla="*/ T44 w 305"/>
                <a:gd name="T46" fmla="+- 0 -2088 -2144"/>
                <a:gd name="T47" fmla="*/ -2088 h 1900"/>
                <a:gd name="T48" fmla="+- 0 8172 7936"/>
                <a:gd name="T49" fmla="*/ T48 w 305"/>
                <a:gd name="T50" fmla="+- 0 -1824 -2144"/>
                <a:gd name="T51" fmla="*/ -1824 h 1900"/>
                <a:gd name="T52" fmla="+- 0 8228 7936"/>
                <a:gd name="T53" fmla="*/ T52 w 305"/>
                <a:gd name="T54" fmla="+- 0 -1868 -2144"/>
                <a:gd name="T55" fmla="*/ -1868 h 1900"/>
                <a:gd name="T56" fmla="+- 0 8218 7936"/>
                <a:gd name="T57" fmla="*/ T56 w 305"/>
                <a:gd name="T58" fmla="+- 0 -1722 -2144"/>
                <a:gd name="T59" fmla="*/ -1722 h 1900"/>
                <a:gd name="T60" fmla="+- 0 8240 7936"/>
                <a:gd name="T61" fmla="*/ T60 w 305"/>
                <a:gd name="T62" fmla="+- 0 -1496 -2144"/>
                <a:gd name="T63" fmla="*/ -1496 h 1900"/>
                <a:gd name="T64" fmla="+- 0 8224 7936"/>
                <a:gd name="T65" fmla="*/ T64 w 305"/>
                <a:gd name="T66" fmla="+- 0 -1254 -2144"/>
                <a:gd name="T67" fmla="*/ -1254 h 1900"/>
                <a:gd name="T68" fmla="+- 0 8228 7936"/>
                <a:gd name="T69" fmla="*/ T68 w 305"/>
                <a:gd name="T70" fmla="+- 0 -589 -2144"/>
                <a:gd name="T71" fmla="*/ -589 h 1900"/>
                <a:gd name="T72" fmla="+- 0 8228 7936"/>
                <a:gd name="T73" fmla="*/ T72 w 305"/>
                <a:gd name="T74" fmla="+- 0 -251 -2144"/>
                <a:gd name="T75" fmla="*/ -251 h 1900"/>
                <a:gd name="T76" fmla="+- 0 8155 7936"/>
                <a:gd name="T77" fmla="*/ T76 w 305"/>
                <a:gd name="T78" fmla="+- 0 -296 -2144"/>
                <a:gd name="T79" fmla="*/ -296 h 1900"/>
                <a:gd name="T80" fmla="+- 0 8105 7936"/>
                <a:gd name="T81" fmla="*/ T80 w 305"/>
                <a:gd name="T82" fmla="+- 0 -324 -2144"/>
                <a:gd name="T83" fmla="*/ -324 h 1900"/>
                <a:gd name="T84" fmla="+- 0 8048 7936"/>
                <a:gd name="T85" fmla="*/ T84 w 305"/>
                <a:gd name="T86" fmla="+- 0 -324 -2144"/>
                <a:gd name="T87" fmla="*/ -324 h 1900"/>
                <a:gd name="T88" fmla="+- 0 7986 7936"/>
                <a:gd name="T89" fmla="*/ T88 w 305"/>
                <a:gd name="T90" fmla="+- 0 -313 -2144"/>
                <a:gd name="T91" fmla="*/ -313 h 1900"/>
                <a:gd name="T92" fmla="+- 0 7946 7936"/>
                <a:gd name="T93" fmla="*/ T92 w 305"/>
                <a:gd name="T94" fmla="+- 0 -245 -2144"/>
                <a:gd name="T95" fmla="*/ -245 h 1900"/>
                <a:gd name="T96" fmla="+- 0 7940 7936"/>
                <a:gd name="T97" fmla="*/ T96 w 305"/>
                <a:gd name="T98" fmla="+- 0 -353 -2144"/>
                <a:gd name="T99" fmla="*/ -353 h 1900"/>
                <a:gd name="T100" fmla="+- 0 7952 7936"/>
                <a:gd name="T101" fmla="*/ T100 w 305"/>
                <a:gd name="T102" fmla="+- 0 -725 -2144"/>
                <a:gd name="T103" fmla="*/ -725 h 19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305" h="1900">
                  <a:moveTo>
                    <a:pt x="10" y="1600"/>
                  </a:moveTo>
                  <a:lnTo>
                    <a:pt x="10" y="901"/>
                  </a:lnTo>
                  <a:lnTo>
                    <a:pt x="16" y="744"/>
                  </a:lnTo>
                  <a:lnTo>
                    <a:pt x="0" y="614"/>
                  </a:lnTo>
                  <a:lnTo>
                    <a:pt x="21" y="411"/>
                  </a:lnTo>
                  <a:lnTo>
                    <a:pt x="16" y="264"/>
                  </a:lnTo>
                  <a:lnTo>
                    <a:pt x="4" y="146"/>
                  </a:lnTo>
                  <a:lnTo>
                    <a:pt x="10" y="21"/>
                  </a:lnTo>
                  <a:lnTo>
                    <a:pt x="112" y="0"/>
                  </a:lnTo>
                  <a:lnTo>
                    <a:pt x="117" y="186"/>
                  </a:lnTo>
                  <a:lnTo>
                    <a:pt x="169" y="50"/>
                  </a:lnTo>
                  <a:lnTo>
                    <a:pt x="242" y="56"/>
                  </a:lnTo>
                  <a:lnTo>
                    <a:pt x="236" y="320"/>
                  </a:lnTo>
                  <a:lnTo>
                    <a:pt x="292" y="276"/>
                  </a:lnTo>
                  <a:lnTo>
                    <a:pt x="282" y="422"/>
                  </a:lnTo>
                  <a:lnTo>
                    <a:pt x="304" y="648"/>
                  </a:lnTo>
                  <a:lnTo>
                    <a:pt x="288" y="890"/>
                  </a:lnTo>
                  <a:lnTo>
                    <a:pt x="292" y="1555"/>
                  </a:lnTo>
                  <a:lnTo>
                    <a:pt x="292" y="1893"/>
                  </a:lnTo>
                  <a:lnTo>
                    <a:pt x="219" y="1848"/>
                  </a:lnTo>
                  <a:lnTo>
                    <a:pt x="169" y="1820"/>
                  </a:lnTo>
                  <a:lnTo>
                    <a:pt x="112" y="1820"/>
                  </a:lnTo>
                  <a:lnTo>
                    <a:pt x="50" y="1831"/>
                  </a:lnTo>
                  <a:lnTo>
                    <a:pt x="10" y="1899"/>
                  </a:lnTo>
                  <a:lnTo>
                    <a:pt x="4" y="1791"/>
                  </a:lnTo>
                  <a:lnTo>
                    <a:pt x="16" y="1419"/>
                  </a:lnTo>
                </a:path>
              </a:pathLst>
            </a:custGeom>
            <a:noFill/>
            <a:ln w="8966">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AutoShape 35"/>
            <p:cNvSpPr>
              <a:spLocks/>
            </p:cNvSpPr>
            <p:nvPr/>
          </p:nvSpPr>
          <p:spPr bwMode="auto">
            <a:xfrm>
              <a:off x="7458" y="-710"/>
              <a:ext cx="1281" cy="506"/>
            </a:xfrm>
            <a:custGeom>
              <a:avLst/>
              <a:gdLst>
                <a:gd name="T0" fmla="+- 0 8698 7458"/>
                <a:gd name="T1" fmla="*/ T0 w 1281"/>
                <a:gd name="T2" fmla="+- 0 -204 -709"/>
                <a:gd name="T3" fmla="*/ -204 h 506"/>
                <a:gd name="T4" fmla="+- 0 8614 7458"/>
                <a:gd name="T5" fmla="*/ T4 w 1281"/>
                <a:gd name="T6" fmla="+- 0 -234 -709"/>
                <a:gd name="T7" fmla="*/ -234 h 506"/>
                <a:gd name="T8" fmla="+- 0 8579 7458"/>
                <a:gd name="T9" fmla="*/ T8 w 1281"/>
                <a:gd name="T10" fmla="+- 0 -248 -709"/>
                <a:gd name="T11" fmla="*/ -248 h 506"/>
                <a:gd name="T12" fmla="+- 0 8557 7458"/>
                <a:gd name="T13" fmla="*/ T12 w 1281"/>
                <a:gd name="T14" fmla="+- 0 -253 -709"/>
                <a:gd name="T15" fmla="*/ -253 h 506"/>
                <a:gd name="T16" fmla="+- 0 8555 7458"/>
                <a:gd name="T17" fmla="*/ T16 w 1281"/>
                <a:gd name="T18" fmla="+- 0 -253 -709"/>
                <a:gd name="T19" fmla="*/ -253 h 506"/>
                <a:gd name="T20" fmla="+- 0 8698 7458"/>
                <a:gd name="T21" fmla="*/ T20 w 1281"/>
                <a:gd name="T22" fmla="+- 0 -204 -709"/>
                <a:gd name="T23" fmla="*/ -204 h 506"/>
                <a:gd name="T24" fmla="+- 0 8738 7458"/>
                <a:gd name="T25" fmla="*/ T24 w 1281"/>
                <a:gd name="T26" fmla="+- 0 -287 -709"/>
                <a:gd name="T27" fmla="*/ -287 h 506"/>
                <a:gd name="T28" fmla="+- 0 8470 7458"/>
                <a:gd name="T29" fmla="*/ T28 w 1281"/>
                <a:gd name="T30" fmla="+- 0 -368 -709"/>
                <a:gd name="T31" fmla="*/ -368 h 506"/>
                <a:gd name="T32" fmla="+- 0 8415 7458"/>
                <a:gd name="T33" fmla="*/ T32 w 1281"/>
                <a:gd name="T34" fmla="+- 0 -386 -709"/>
                <a:gd name="T35" fmla="*/ -386 h 506"/>
                <a:gd name="T36" fmla="+- 0 8415 7458"/>
                <a:gd name="T37" fmla="*/ T36 w 1281"/>
                <a:gd name="T38" fmla="+- 0 -301 -709"/>
                <a:gd name="T39" fmla="*/ -301 h 506"/>
                <a:gd name="T40" fmla="+- 0 8166 7458"/>
                <a:gd name="T41" fmla="*/ T40 w 1281"/>
                <a:gd name="T42" fmla="+- 0 -386 -709"/>
                <a:gd name="T43" fmla="*/ -386 h 506"/>
                <a:gd name="T44" fmla="+- 0 8166 7458"/>
                <a:gd name="T45" fmla="*/ T44 w 1281"/>
                <a:gd name="T46" fmla="+- 0 -386 -709"/>
                <a:gd name="T47" fmla="*/ -386 h 506"/>
                <a:gd name="T48" fmla="+- 0 8375 7458"/>
                <a:gd name="T49" fmla="*/ T48 w 1281"/>
                <a:gd name="T50" fmla="+- 0 -317 -709"/>
                <a:gd name="T51" fmla="*/ -317 h 506"/>
                <a:gd name="T52" fmla="+- 0 8415 7458"/>
                <a:gd name="T53" fmla="*/ T52 w 1281"/>
                <a:gd name="T54" fmla="+- 0 -301 -709"/>
                <a:gd name="T55" fmla="*/ -301 h 506"/>
                <a:gd name="T56" fmla="+- 0 8415 7458"/>
                <a:gd name="T57" fmla="*/ T56 w 1281"/>
                <a:gd name="T58" fmla="+- 0 -386 -709"/>
                <a:gd name="T59" fmla="*/ -386 h 506"/>
                <a:gd name="T60" fmla="+- 0 8412 7458"/>
                <a:gd name="T61" fmla="*/ T60 w 1281"/>
                <a:gd name="T62" fmla="+- 0 -386 -709"/>
                <a:gd name="T63" fmla="*/ -386 h 506"/>
                <a:gd name="T64" fmla="+- 0 8100 7458"/>
                <a:gd name="T65" fmla="*/ T64 w 1281"/>
                <a:gd name="T66" fmla="+- 0 -485 -709"/>
                <a:gd name="T67" fmla="*/ -485 h 506"/>
                <a:gd name="T68" fmla="+- 0 7854 7458"/>
                <a:gd name="T69" fmla="*/ T68 w 1281"/>
                <a:gd name="T70" fmla="+- 0 -568 -709"/>
                <a:gd name="T71" fmla="*/ -568 h 506"/>
                <a:gd name="T72" fmla="+- 0 7672 7458"/>
                <a:gd name="T73" fmla="*/ T72 w 1281"/>
                <a:gd name="T74" fmla="+- 0 -636 -709"/>
                <a:gd name="T75" fmla="*/ -636 h 506"/>
                <a:gd name="T76" fmla="+- 0 7500 7458"/>
                <a:gd name="T77" fmla="*/ T76 w 1281"/>
                <a:gd name="T78" fmla="+- 0 -709 -709"/>
                <a:gd name="T79" fmla="*/ -709 h 506"/>
                <a:gd name="T80" fmla="+- 0 7458 7458"/>
                <a:gd name="T81" fmla="*/ T80 w 1281"/>
                <a:gd name="T82" fmla="+- 0 -670 -709"/>
                <a:gd name="T83" fmla="*/ -670 h 506"/>
                <a:gd name="T84" fmla="+- 0 7478 7458"/>
                <a:gd name="T85" fmla="*/ T84 w 1281"/>
                <a:gd name="T86" fmla="+- 0 -624 -709"/>
                <a:gd name="T87" fmla="*/ -624 h 506"/>
                <a:gd name="T88" fmla="+- 0 7560 7458"/>
                <a:gd name="T89" fmla="*/ T88 w 1281"/>
                <a:gd name="T90" fmla="+- 0 -596 -709"/>
                <a:gd name="T91" fmla="*/ -596 h 506"/>
                <a:gd name="T92" fmla="+- 0 7672 7458"/>
                <a:gd name="T93" fmla="*/ T92 w 1281"/>
                <a:gd name="T94" fmla="+- 0 -556 -709"/>
                <a:gd name="T95" fmla="*/ -556 h 506"/>
                <a:gd name="T96" fmla="+- 0 7470 7458"/>
                <a:gd name="T97" fmla="*/ T96 w 1281"/>
                <a:gd name="T98" fmla="+- 0 -625 -709"/>
                <a:gd name="T99" fmla="*/ -625 h 506"/>
                <a:gd name="T100" fmla="+- 0 7541 7458"/>
                <a:gd name="T101" fmla="*/ T100 w 1281"/>
                <a:gd name="T102" fmla="+- 0 -599 -709"/>
                <a:gd name="T103" fmla="*/ -599 h 506"/>
                <a:gd name="T104" fmla="+- 0 7872 7458"/>
                <a:gd name="T105" fmla="*/ T104 w 1281"/>
                <a:gd name="T106" fmla="+- 0 -483 -709"/>
                <a:gd name="T107" fmla="*/ -483 h 506"/>
                <a:gd name="T108" fmla="+- 0 8016 7458"/>
                <a:gd name="T109" fmla="*/ T108 w 1281"/>
                <a:gd name="T110" fmla="+- 0 -421 -709"/>
                <a:gd name="T111" fmla="*/ -421 h 506"/>
                <a:gd name="T112" fmla="+- 0 8112 7458"/>
                <a:gd name="T113" fmla="*/ T112 w 1281"/>
                <a:gd name="T114" fmla="+- 0 -389 -709"/>
                <a:gd name="T115" fmla="*/ -389 h 506"/>
                <a:gd name="T116" fmla="+- 0 8112 7458"/>
                <a:gd name="T117" fmla="*/ T116 w 1281"/>
                <a:gd name="T118" fmla="+- 0 -389 -709"/>
                <a:gd name="T119" fmla="*/ -389 h 506"/>
                <a:gd name="T120" fmla="+- 0 8112 7458"/>
                <a:gd name="T121" fmla="*/ T120 w 1281"/>
                <a:gd name="T122" fmla="+- 0 -389 -709"/>
                <a:gd name="T123" fmla="*/ -389 h 506"/>
                <a:gd name="T124" fmla="+- 0 8123 7458"/>
                <a:gd name="T125" fmla="*/ T124 w 1281"/>
                <a:gd name="T126" fmla="+- 0 -385 -709"/>
                <a:gd name="T127" fmla="*/ -385 h 506"/>
                <a:gd name="T128" fmla="+- 0 8127 7458"/>
                <a:gd name="T129" fmla="*/ T128 w 1281"/>
                <a:gd name="T130" fmla="+- 0 -385 -709"/>
                <a:gd name="T131" fmla="*/ -385 h 506"/>
                <a:gd name="T132" fmla="+- 0 8234 7458"/>
                <a:gd name="T133" fmla="*/ T132 w 1281"/>
                <a:gd name="T134" fmla="+- 0 -360 -709"/>
                <a:gd name="T135" fmla="*/ -360 h 506"/>
                <a:gd name="T136" fmla="+- 0 8365 7458"/>
                <a:gd name="T137" fmla="*/ T136 w 1281"/>
                <a:gd name="T138" fmla="+- 0 -316 -709"/>
                <a:gd name="T139" fmla="*/ -316 h 506"/>
                <a:gd name="T140" fmla="+- 0 8469 7458"/>
                <a:gd name="T141" fmla="*/ T140 w 1281"/>
                <a:gd name="T142" fmla="+- 0 -274 -709"/>
                <a:gd name="T143" fmla="*/ -274 h 506"/>
                <a:gd name="T144" fmla="+- 0 8512 7458"/>
                <a:gd name="T145" fmla="*/ T144 w 1281"/>
                <a:gd name="T146" fmla="+- 0 -256 -709"/>
                <a:gd name="T147" fmla="*/ -256 h 506"/>
                <a:gd name="T148" fmla="+- 0 8555 7458"/>
                <a:gd name="T149" fmla="*/ T148 w 1281"/>
                <a:gd name="T150" fmla="+- 0 -253 -709"/>
                <a:gd name="T151" fmla="*/ -253 h 506"/>
                <a:gd name="T152" fmla="+- 0 8548 7458"/>
                <a:gd name="T153" fmla="*/ T152 w 1281"/>
                <a:gd name="T154" fmla="+- 0 -256 -709"/>
                <a:gd name="T155" fmla="*/ -256 h 506"/>
                <a:gd name="T156" fmla="+- 0 8570 7458"/>
                <a:gd name="T157" fmla="*/ T156 w 1281"/>
                <a:gd name="T158" fmla="+- 0 -251 -709"/>
                <a:gd name="T159" fmla="*/ -251 h 506"/>
                <a:gd name="T160" fmla="+- 0 8579 7458"/>
                <a:gd name="T161" fmla="*/ T160 w 1281"/>
                <a:gd name="T162" fmla="+- 0 -248 -709"/>
                <a:gd name="T163" fmla="*/ -248 h 506"/>
                <a:gd name="T164" fmla="+- 0 8704 7458"/>
                <a:gd name="T165" fmla="*/ T164 w 1281"/>
                <a:gd name="T166" fmla="+- 0 -206 -709"/>
                <a:gd name="T167" fmla="*/ -206 h 506"/>
                <a:gd name="T168" fmla="+- 0 8738 7458"/>
                <a:gd name="T169" fmla="*/ T168 w 1281"/>
                <a:gd name="T170" fmla="+- 0 -287 -709"/>
                <a:gd name="T171" fmla="*/ -287 h 50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1281" h="506">
                  <a:moveTo>
                    <a:pt x="1240" y="505"/>
                  </a:moveTo>
                  <a:lnTo>
                    <a:pt x="1156" y="475"/>
                  </a:lnTo>
                  <a:lnTo>
                    <a:pt x="1121" y="461"/>
                  </a:lnTo>
                  <a:lnTo>
                    <a:pt x="1099" y="456"/>
                  </a:lnTo>
                  <a:lnTo>
                    <a:pt x="1097" y="456"/>
                  </a:lnTo>
                  <a:lnTo>
                    <a:pt x="1240" y="505"/>
                  </a:lnTo>
                  <a:moveTo>
                    <a:pt x="1280" y="422"/>
                  </a:moveTo>
                  <a:lnTo>
                    <a:pt x="1012" y="341"/>
                  </a:lnTo>
                  <a:lnTo>
                    <a:pt x="957" y="323"/>
                  </a:lnTo>
                  <a:lnTo>
                    <a:pt x="957" y="408"/>
                  </a:lnTo>
                  <a:lnTo>
                    <a:pt x="708" y="323"/>
                  </a:lnTo>
                  <a:lnTo>
                    <a:pt x="917" y="392"/>
                  </a:lnTo>
                  <a:lnTo>
                    <a:pt x="957" y="408"/>
                  </a:lnTo>
                  <a:lnTo>
                    <a:pt x="957" y="323"/>
                  </a:lnTo>
                  <a:lnTo>
                    <a:pt x="954" y="323"/>
                  </a:lnTo>
                  <a:lnTo>
                    <a:pt x="642" y="224"/>
                  </a:lnTo>
                  <a:lnTo>
                    <a:pt x="396" y="141"/>
                  </a:lnTo>
                  <a:lnTo>
                    <a:pt x="214" y="73"/>
                  </a:lnTo>
                  <a:lnTo>
                    <a:pt x="42" y="0"/>
                  </a:lnTo>
                  <a:lnTo>
                    <a:pt x="0" y="39"/>
                  </a:lnTo>
                  <a:lnTo>
                    <a:pt x="20" y="85"/>
                  </a:lnTo>
                  <a:lnTo>
                    <a:pt x="102" y="113"/>
                  </a:lnTo>
                  <a:lnTo>
                    <a:pt x="214" y="153"/>
                  </a:lnTo>
                  <a:lnTo>
                    <a:pt x="12" y="84"/>
                  </a:lnTo>
                  <a:lnTo>
                    <a:pt x="83" y="110"/>
                  </a:lnTo>
                  <a:lnTo>
                    <a:pt x="414" y="226"/>
                  </a:lnTo>
                  <a:lnTo>
                    <a:pt x="558" y="288"/>
                  </a:lnTo>
                  <a:lnTo>
                    <a:pt x="654" y="320"/>
                  </a:lnTo>
                  <a:lnTo>
                    <a:pt x="665" y="324"/>
                  </a:lnTo>
                  <a:lnTo>
                    <a:pt x="669" y="324"/>
                  </a:lnTo>
                  <a:lnTo>
                    <a:pt x="776" y="349"/>
                  </a:lnTo>
                  <a:lnTo>
                    <a:pt x="907" y="393"/>
                  </a:lnTo>
                  <a:lnTo>
                    <a:pt x="1011" y="435"/>
                  </a:lnTo>
                  <a:lnTo>
                    <a:pt x="1054" y="453"/>
                  </a:lnTo>
                  <a:lnTo>
                    <a:pt x="1097" y="456"/>
                  </a:lnTo>
                  <a:lnTo>
                    <a:pt x="1090" y="453"/>
                  </a:lnTo>
                  <a:lnTo>
                    <a:pt x="1112" y="458"/>
                  </a:lnTo>
                  <a:lnTo>
                    <a:pt x="1121" y="461"/>
                  </a:lnTo>
                  <a:lnTo>
                    <a:pt x="1246" y="503"/>
                  </a:lnTo>
                  <a:lnTo>
                    <a:pt x="1280" y="422"/>
                  </a:lnTo>
                </a:path>
              </a:pathLst>
            </a:custGeom>
            <a:solidFill>
              <a:srgbClr val="34343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6"/>
            <p:cNvSpPr>
              <a:spLocks/>
            </p:cNvSpPr>
            <p:nvPr/>
          </p:nvSpPr>
          <p:spPr bwMode="auto">
            <a:xfrm>
              <a:off x="7470" y="-626"/>
              <a:ext cx="1228" cy="422"/>
            </a:xfrm>
            <a:custGeom>
              <a:avLst/>
              <a:gdLst>
                <a:gd name="T0" fmla="+- 0 7470 7470"/>
                <a:gd name="T1" fmla="*/ T0 w 1228"/>
                <a:gd name="T2" fmla="+- 0 -625 -625"/>
                <a:gd name="T3" fmla="*/ -625 h 422"/>
                <a:gd name="T4" fmla="+- 0 7541 7470"/>
                <a:gd name="T5" fmla="*/ T4 w 1228"/>
                <a:gd name="T6" fmla="+- 0 -599 -625"/>
                <a:gd name="T7" fmla="*/ -599 h 422"/>
                <a:gd name="T8" fmla="+- 0 7613 7470"/>
                <a:gd name="T9" fmla="*/ T8 w 1228"/>
                <a:gd name="T10" fmla="+- 0 -574 -625"/>
                <a:gd name="T11" fmla="*/ -574 h 422"/>
                <a:gd name="T12" fmla="+- 0 7685 7470"/>
                <a:gd name="T13" fmla="*/ T12 w 1228"/>
                <a:gd name="T14" fmla="+- 0 -549 -625"/>
                <a:gd name="T15" fmla="*/ -549 h 422"/>
                <a:gd name="T16" fmla="+- 0 7756 7470"/>
                <a:gd name="T17" fmla="*/ T16 w 1228"/>
                <a:gd name="T18" fmla="+- 0 -524 -625"/>
                <a:gd name="T19" fmla="*/ -524 h 422"/>
                <a:gd name="T20" fmla="+- 0 7828 7470"/>
                <a:gd name="T21" fmla="*/ T20 w 1228"/>
                <a:gd name="T22" fmla="+- 0 -499 -625"/>
                <a:gd name="T23" fmla="*/ -499 h 422"/>
                <a:gd name="T24" fmla="+- 0 7900 7470"/>
                <a:gd name="T25" fmla="*/ T24 w 1228"/>
                <a:gd name="T26" fmla="+- 0 -473 -625"/>
                <a:gd name="T27" fmla="*/ -473 h 422"/>
                <a:gd name="T28" fmla="+- 0 7971 7470"/>
                <a:gd name="T29" fmla="*/ T28 w 1228"/>
                <a:gd name="T30" fmla="+- 0 -446 -625"/>
                <a:gd name="T31" fmla="*/ -446 h 422"/>
                <a:gd name="T32" fmla="+- 0 8042 7470"/>
                <a:gd name="T33" fmla="*/ T32 w 1228"/>
                <a:gd name="T34" fmla="+- 0 -418 -625"/>
                <a:gd name="T35" fmla="*/ -418 h 422"/>
                <a:gd name="T36" fmla="+- 0 8112 7470"/>
                <a:gd name="T37" fmla="*/ T36 w 1228"/>
                <a:gd name="T38" fmla="+- 0 -389 -625"/>
                <a:gd name="T39" fmla="*/ -389 h 422"/>
                <a:gd name="T40" fmla="+- 0 8234 7470"/>
                <a:gd name="T41" fmla="*/ T40 w 1228"/>
                <a:gd name="T42" fmla="+- 0 -360 -625"/>
                <a:gd name="T43" fmla="*/ -360 h 422"/>
                <a:gd name="T44" fmla="+- 0 8365 7470"/>
                <a:gd name="T45" fmla="*/ T44 w 1228"/>
                <a:gd name="T46" fmla="+- 0 -316 -625"/>
                <a:gd name="T47" fmla="*/ -316 h 422"/>
                <a:gd name="T48" fmla="+- 0 8469 7470"/>
                <a:gd name="T49" fmla="*/ T48 w 1228"/>
                <a:gd name="T50" fmla="+- 0 -274 -625"/>
                <a:gd name="T51" fmla="*/ -274 h 422"/>
                <a:gd name="T52" fmla="+- 0 8512 7470"/>
                <a:gd name="T53" fmla="*/ T52 w 1228"/>
                <a:gd name="T54" fmla="+- 0 -256 -625"/>
                <a:gd name="T55" fmla="*/ -256 h 422"/>
                <a:gd name="T56" fmla="+- 0 8557 7470"/>
                <a:gd name="T57" fmla="*/ T56 w 1228"/>
                <a:gd name="T58" fmla="+- 0 -253 -625"/>
                <a:gd name="T59" fmla="*/ -253 h 422"/>
                <a:gd name="T60" fmla="+- 0 8579 7470"/>
                <a:gd name="T61" fmla="*/ T60 w 1228"/>
                <a:gd name="T62" fmla="+- 0 -248 -625"/>
                <a:gd name="T63" fmla="*/ -248 h 422"/>
                <a:gd name="T64" fmla="+- 0 8614 7470"/>
                <a:gd name="T65" fmla="*/ T64 w 1228"/>
                <a:gd name="T66" fmla="+- 0 -234 -625"/>
                <a:gd name="T67" fmla="*/ -234 h 422"/>
                <a:gd name="T68" fmla="+- 0 8698 7470"/>
                <a:gd name="T69" fmla="*/ T68 w 1228"/>
                <a:gd name="T70" fmla="+- 0 -204 -625"/>
                <a:gd name="T71" fmla="*/ -204 h 42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1228" h="422">
                  <a:moveTo>
                    <a:pt x="0" y="0"/>
                  </a:moveTo>
                  <a:lnTo>
                    <a:pt x="71" y="26"/>
                  </a:lnTo>
                  <a:lnTo>
                    <a:pt x="143" y="51"/>
                  </a:lnTo>
                  <a:lnTo>
                    <a:pt x="215" y="76"/>
                  </a:lnTo>
                  <a:lnTo>
                    <a:pt x="286" y="101"/>
                  </a:lnTo>
                  <a:lnTo>
                    <a:pt x="358" y="126"/>
                  </a:lnTo>
                  <a:lnTo>
                    <a:pt x="430" y="152"/>
                  </a:lnTo>
                  <a:lnTo>
                    <a:pt x="501" y="179"/>
                  </a:lnTo>
                  <a:lnTo>
                    <a:pt x="572" y="207"/>
                  </a:lnTo>
                  <a:lnTo>
                    <a:pt x="642" y="236"/>
                  </a:lnTo>
                  <a:lnTo>
                    <a:pt x="764" y="265"/>
                  </a:lnTo>
                  <a:lnTo>
                    <a:pt x="895" y="309"/>
                  </a:lnTo>
                  <a:lnTo>
                    <a:pt x="999" y="351"/>
                  </a:lnTo>
                  <a:lnTo>
                    <a:pt x="1042" y="369"/>
                  </a:lnTo>
                  <a:lnTo>
                    <a:pt x="1087" y="372"/>
                  </a:lnTo>
                  <a:lnTo>
                    <a:pt x="1109" y="377"/>
                  </a:lnTo>
                  <a:lnTo>
                    <a:pt x="1144" y="391"/>
                  </a:lnTo>
                  <a:lnTo>
                    <a:pt x="1228" y="421"/>
                  </a:lnTo>
                </a:path>
              </a:pathLst>
            </a:custGeom>
            <a:noFill/>
            <a:ln w="5982">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AutoShape 37"/>
            <p:cNvSpPr>
              <a:spLocks/>
            </p:cNvSpPr>
            <p:nvPr/>
          </p:nvSpPr>
          <p:spPr bwMode="auto">
            <a:xfrm>
              <a:off x="7501" y="-688"/>
              <a:ext cx="1234" cy="402"/>
            </a:xfrm>
            <a:custGeom>
              <a:avLst/>
              <a:gdLst>
                <a:gd name="T0" fmla="+- 0 7647 7501"/>
                <a:gd name="T1" fmla="*/ T0 w 1234"/>
                <a:gd name="T2" fmla="+- 0 -640 -688"/>
                <a:gd name="T3" fmla="*/ -640 h 402"/>
                <a:gd name="T4" fmla="+- 0 7681 7501"/>
                <a:gd name="T5" fmla="*/ T4 w 1234"/>
                <a:gd name="T6" fmla="+- 0 -617 -688"/>
                <a:gd name="T7" fmla="*/ -617 h 402"/>
                <a:gd name="T8" fmla="+- 0 7726 7501"/>
                <a:gd name="T9" fmla="*/ T8 w 1234"/>
                <a:gd name="T10" fmla="+- 0 -606 -688"/>
                <a:gd name="T11" fmla="*/ -606 h 402"/>
                <a:gd name="T12" fmla="+- 0 7835 7501"/>
                <a:gd name="T13" fmla="*/ T12 w 1234"/>
                <a:gd name="T14" fmla="+- 0 -577 -688"/>
                <a:gd name="T15" fmla="*/ -577 h 402"/>
                <a:gd name="T16" fmla="+- 0 7966 7501"/>
                <a:gd name="T17" fmla="*/ T16 w 1234"/>
                <a:gd name="T18" fmla="+- 0 -534 -688"/>
                <a:gd name="T19" fmla="*/ -534 h 402"/>
                <a:gd name="T20" fmla="+- 0 8081 7501"/>
                <a:gd name="T21" fmla="*/ T20 w 1234"/>
                <a:gd name="T22" fmla="+- 0 -484 -688"/>
                <a:gd name="T23" fmla="*/ -484 h 402"/>
                <a:gd name="T24" fmla="+- 0 8155 7501"/>
                <a:gd name="T25" fmla="*/ T24 w 1234"/>
                <a:gd name="T26" fmla="+- 0 -465 -688"/>
                <a:gd name="T27" fmla="*/ -465 h 402"/>
                <a:gd name="T28" fmla="+- 0 8228 7501"/>
                <a:gd name="T29" fmla="*/ T28 w 1234"/>
                <a:gd name="T30" fmla="+- 0 -444 -688"/>
                <a:gd name="T31" fmla="*/ -444 h 402"/>
                <a:gd name="T32" fmla="+- 0 8300 7501"/>
                <a:gd name="T33" fmla="*/ T32 w 1234"/>
                <a:gd name="T34" fmla="+- 0 -423 -688"/>
                <a:gd name="T35" fmla="*/ -423 h 402"/>
                <a:gd name="T36" fmla="+- 0 8662 7501"/>
                <a:gd name="T37" fmla="*/ T36 w 1234"/>
                <a:gd name="T38" fmla="+- 0 -308 -688"/>
                <a:gd name="T39" fmla="*/ -308 h 402"/>
                <a:gd name="T40" fmla="+- 0 8735 7501"/>
                <a:gd name="T41" fmla="*/ T40 w 1234"/>
                <a:gd name="T42" fmla="+- 0 -286 -688"/>
                <a:gd name="T43" fmla="*/ -286 h 402"/>
                <a:gd name="T44" fmla="+- 0 7647 7501"/>
                <a:gd name="T45" fmla="*/ T44 w 1234"/>
                <a:gd name="T46" fmla="+- 0 -640 -688"/>
                <a:gd name="T47" fmla="*/ -640 h 402"/>
                <a:gd name="T48" fmla="+- 0 7501 7501"/>
                <a:gd name="T49" fmla="*/ T48 w 1234"/>
                <a:gd name="T50" fmla="+- 0 -688 -688"/>
                <a:gd name="T51" fmla="*/ -688 h 402"/>
                <a:gd name="T52" fmla="+- 0 7647 7501"/>
                <a:gd name="T53" fmla="*/ T52 w 1234"/>
                <a:gd name="T54" fmla="+- 0 -640 -688"/>
                <a:gd name="T55" fmla="*/ -640 h 402"/>
                <a:gd name="T56" fmla="+- 0 7644 7501"/>
                <a:gd name="T57" fmla="*/ T56 w 1234"/>
                <a:gd name="T58" fmla="+- 0 -642 -688"/>
                <a:gd name="T59" fmla="*/ -642 h 402"/>
                <a:gd name="T60" fmla="+- 0 7623 7501"/>
                <a:gd name="T61" fmla="*/ T60 w 1234"/>
                <a:gd name="T62" fmla="+- 0 -652 -688"/>
                <a:gd name="T63" fmla="*/ -652 h 402"/>
                <a:gd name="T64" fmla="+- 0 7587 7501"/>
                <a:gd name="T65" fmla="*/ T64 w 1234"/>
                <a:gd name="T66" fmla="+- 0 -662 -688"/>
                <a:gd name="T67" fmla="*/ -662 h 402"/>
                <a:gd name="T68" fmla="+- 0 7501 7501"/>
                <a:gd name="T69" fmla="*/ T68 w 1234"/>
                <a:gd name="T70" fmla="+- 0 -688 -688"/>
                <a:gd name="T71" fmla="*/ -688 h 4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1234" h="402">
                  <a:moveTo>
                    <a:pt x="146" y="48"/>
                  </a:moveTo>
                  <a:lnTo>
                    <a:pt x="180" y="71"/>
                  </a:lnTo>
                  <a:lnTo>
                    <a:pt x="225" y="82"/>
                  </a:lnTo>
                  <a:lnTo>
                    <a:pt x="334" y="111"/>
                  </a:lnTo>
                  <a:lnTo>
                    <a:pt x="465" y="154"/>
                  </a:lnTo>
                  <a:lnTo>
                    <a:pt x="580" y="204"/>
                  </a:lnTo>
                  <a:lnTo>
                    <a:pt x="654" y="223"/>
                  </a:lnTo>
                  <a:lnTo>
                    <a:pt x="727" y="244"/>
                  </a:lnTo>
                  <a:lnTo>
                    <a:pt x="799" y="265"/>
                  </a:lnTo>
                  <a:lnTo>
                    <a:pt x="1161" y="380"/>
                  </a:lnTo>
                  <a:lnTo>
                    <a:pt x="1234" y="402"/>
                  </a:lnTo>
                  <a:lnTo>
                    <a:pt x="146" y="48"/>
                  </a:lnTo>
                  <a:close/>
                  <a:moveTo>
                    <a:pt x="0" y="0"/>
                  </a:moveTo>
                  <a:lnTo>
                    <a:pt x="146" y="48"/>
                  </a:lnTo>
                  <a:lnTo>
                    <a:pt x="143" y="46"/>
                  </a:lnTo>
                  <a:lnTo>
                    <a:pt x="122" y="36"/>
                  </a:lnTo>
                  <a:lnTo>
                    <a:pt x="86" y="26"/>
                  </a:lnTo>
                  <a:lnTo>
                    <a:pt x="0" y="0"/>
                  </a:lnTo>
                  <a:close/>
                </a:path>
              </a:pathLst>
            </a:custGeom>
            <a:solidFill>
              <a:srgbClr val="34343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8"/>
            <p:cNvSpPr>
              <a:spLocks/>
            </p:cNvSpPr>
            <p:nvPr/>
          </p:nvSpPr>
          <p:spPr bwMode="auto">
            <a:xfrm>
              <a:off x="7501" y="-688"/>
              <a:ext cx="1234" cy="402"/>
            </a:xfrm>
            <a:custGeom>
              <a:avLst/>
              <a:gdLst>
                <a:gd name="T0" fmla="+- 0 8735 7501"/>
                <a:gd name="T1" fmla="*/ T0 w 1234"/>
                <a:gd name="T2" fmla="+- 0 -286 -688"/>
                <a:gd name="T3" fmla="*/ -286 h 402"/>
                <a:gd name="T4" fmla="+- 0 8662 7501"/>
                <a:gd name="T5" fmla="*/ T4 w 1234"/>
                <a:gd name="T6" fmla="+- 0 -308 -688"/>
                <a:gd name="T7" fmla="*/ -308 h 402"/>
                <a:gd name="T8" fmla="+- 0 8590 7501"/>
                <a:gd name="T9" fmla="*/ T8 w 1234"/>
                <a:gd name="T10" fmla="+- 0 -331 -688"/>
                <a:gd name="T11" fmla="*/ -331 h 402"/>
                <a:gd name="T12" fmla="+- 0 8518 7501"/>
                <a:gd name="T13" fmla="*/ T12 w 1234"/>
                <a:gd name="T14" fmla="+- 0 -354 -688"/>
                <a:gd name="T15" fmla="*/ -354 h 402"/>
                <a:gd name="T16" fmla="+- 0 8445 7501"/>
                <a:gd name="T17" fmla="*/ T16 w 1234"/>
                <a:gd name="T18" fmla="+- 0 -377 -688"/>
                <a:gd name="T19" fmla="*/ -377 h 402"/>
                <a:gd name="T20" fmla="+- 0 8373 7501"/>
                <a:gd name="T21" fmla="*/ T20 w 1234"/>
                <a:gd name="T22" fmla="+- 0 -400 -688"/>
                <a:gd name="T23" fmla="*/ -400 h 402"/>
                <a:gd name="T24" fmla="+- 0 8300 7501"/>
                <a:gd name="T25" fmla="*/ T24 w 1234"/>
                <a:gd name="T26" fmla="+- 0 -423 -688"/>
                <a:gd name="T27" fmla="*/ -423 h 402"/>
                <a:gd name="T28" fmla="+- 0 8228 7501"/>
                <a:gd name="T29" fmla="*/ T28 w 1234"/>
                <a:gd name="T30" fmla="+- 0 -444 -688"/>
                <a:gd name="T31" fmla="*/ -444 h 402"/>
                <a:gd name="T32" fmla="+- 0 8155 7501"/>
                <a:gd name="T33" fmla="*/ T32 w 1234"/>
                <a:gd name="T34" fmla="+- 0 -465 -688"/>
                <a:gd name="T35" fmla="*/ -465 h 402"/>
                <a:gd name="T36" fmla="+- 0 8081 7501"/>
                <a:gd name="T37" fmla="*/ T36 w 1234"/>
                <a:gd name="T38" fmla="+- 0 -484 -688"/>
                <a:gd name="T39" fmla="*/ -484 h 402"/>
                <a:gd name="T40" fmla="+- 0 7966 7501"/>
                <a:gd name="T41" fmla="*/ T40 w 1234"/>
                <a:gd name="T42" fmla="+- 0 -534 -688"/>
                <a:gd name="T43" fmla="*/ -534 h 402"/>
                <a:gd name="T44" fmla="+- 0 7835 7501"/>
                <a:gd name="T45" fmla="*/ T44 w 1234"/>
                <a:gd name="T46" fmla="+- 0 -577 -688"/>
                <a:gd name="T47" fmla="*/ -577 h 402"/>
                <a:gd name="T48" fmla="+- 0 7726 7501"/>
                <a:gd name="T49" fmla="*/ T48 w 1234"/>
                <a:gd name="T50" fmla="+- 0 -606 -688"/>
                <a:gd name="T51" fmla="*/ -606 h 402"/>
                <a:gd name="T52" fmla="+- 0 7681 7501"/>
                <a:gd name="T53" fmla="*/ T52 w 1234"/>
                <a:gd name="T54" fmla="+- 0 -617 -688"/>
                <a:gd name="T55" fmla="*/ -617 h 402"/>
                <a:gd name="T56" fmla="+- 0 7644 7501"/>
                <a:gd name="T57" fmla="*/ T56 w 1234"/>
                <a:gd name="T58" fmla="+- 0 -642 -688"/>
                <a:gd name="T59" fmla="*/ -642 h 402"/>
                <a:gd name="T60" fmla="+- 0 7623 7501"/>
                <a:gd name="T61" fmla="*/ T60 w 1234"/>
                <a:gd name="T62" fmla="+- 0 -652 -688"/>
                <a:gd name="T63" fmla="*/ -652 h 402"/>
                <a:gd name="T64" fmla="+- 0 7587 7501"/>
                <a:gd name="T65" fmla="*/ T64 w 1234"/>
                <a:gd name="T66" fmla="+- 0 -662 -688"/>
                <a:gd name="T67" fmla="*/ -662 h 402"/>
                <a:gd name="T68" fmla="+- 0 7501 7501"/>
                <a:gd name="T69" fmla="*/ T68 w 1234"/>
                <a:gd name="T70" fmla="+- 0 -688 -688"/>
                <a:gd name="T71" fmla="*/ -688 h 4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1234" h="402">
                  <a:moveTo>
                    <a:pt x="1234" y="402"/>
                  </a:moveTo>
                  <a:lnTo>
                    <a:pt x="1161" y="380"/>
                  </a:lnTo>
                  <a:lnTo>
                    <a:pt x="1089" y="357"/>
                  </a:lnTo>
                  <a:lnTo>
                    <a:pt x="1017" y="334"/>
                  </a:lnTo>
                  <a:lnTo>
                    <a:pt x="944" y="311"/>
                  </a:lnTo>
                  <a:lnTo>
                    <a:pt x="872" y="288"/>
                  </a:lnTo>
                  <a:lnTo>
                    <a:pt x="799" y="265"/>
                  </a:lnTo>
                  <a:lnTo>
                    <a:pt x="727" y="244"/>
                  </a:lnTo>
                  <a:lnTo>
                    <a:pt x="654" y="223"/>
                  </a:lnTo>
                  <a:lnTo>
                    <a:pt x="580" y="204"/>
                  </a:lnTo>
                  <a:lnTo>
                    <a:pt x="465" y="154"/>
                  </a:lnTo>
                  <a:lnTo>
                    <a:pt x="334" y="111"/>
                  </a:lnTo>
                  <a:lnTo>
                    <a:pt x="225" y="82"/>
                  </a:lnTo>
                  <a:lnTo>
                    <a:pt x="180" y="71"/>
                  </a:lnTo>
                  <a:lnTo>
                    <a:pt x="143" y="46"/>
                  </a:lnTo>
                  <a:lnTo>
                    <a:pt x="122" y="36"/>
                  </a:lnTo>
                  <a:lnTo>
                    <a:pt x="86" y="26"/>
                  </a:lnTo>
                  <a:lnTo>
                    <a:pt x="0" y="0"/>
                  </a:lnTo>
                </a:path>
              </a:pathLst>
            </a:custGeom>
            <a:noFill/>
            <a:ln w="5982">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6" name="Freeform 39"/>
            <p:cNvSpPr>
              <a:spLocks/>
            </p:cNvSpPr>
            <p:nvPr/>
          </p:nvSpPr>
          <p:spPr bwMode="auto">
            <a:xfrm>
              <a:off x="7455" y="-701"/>
              <a:ext cx="57" cy="77"/>
            </a:xfrm>
            <a:custGeom>
              <a:avLst/>
              <a:gdLst>
                <a:gd name="T0" fmla="+- 0 7489 7456"/>
                <a:gd name="T1" fmla="*/ T0 w 57"/>
                <a:gd name="T2" fmla="+- 0 -700 -700"/>
                <a:gd name="T3" fmla="*/ -700 h 77"/>
                <a:gd name="T4" fmla="+- 0 7475 7456"/>
                <a:gd name="T5" fmla="*/ T4 w 57"/>
                <a:gd name="T6" fmla="+- 0 -696 -700"/>
                <a:gd name="T7" fmla="*/ -696 h 77"/>
                <a:gd name="T8" fmla="+- 0 7463 7456"/>
                <a:gd name="T9" fmla="*/ T8 w 57"/>
                <a:gd name="T10" fmla="+- 0 -688 -700"/>
                <a:gd name="T11" fmla="*/ -688 h 77"/>
                <a:gd name="T12" fmla="+- 0 7456 7456"/>
                <a:gd name="T13" fmla="*/ T12 w 57"/>
                <a:gd name="T14" fmla="+- 0 -679 -700"/>
                <a:gd name="T15" fmla="*/ -679 h 77"/>
                <a:gd name="T16" fmla="+- 0 7456 7456"/>
                <a:gd name="T17" fmla="*/ T16 w 57"/>
                <a:gd name="T18" fmla="+- 0 -665 -700"/>
                <a:gd name="T19" fmla="*/ -665 h 77"/>
                <a:gd name="T20" fmla="+- 0 7459 7456"/>
                <a:gd name="T21" fmla="*/ T20 w 57"/>
                <a:gd name="T22" fmla="+- 0 -649 -700"/>
                <a:gd name="T23" fmla="*/ -649 h 77"/>
                <a:gd name="T24" fmla="+- 0 7466 7456"/>
                <a:gd name="T25" fmla="*/ T24 w 57"/>
                <a:gd name="T26" fmla="+- 0 -633 -700"/>
                <a:gd name="T27" fmla="*/ -633 h 77"/>
                <a:gd name="T28" fmla="+- 0 7472 7456"/>
                <a:gd name="T29" fmla="*/ T28 w 57"/>
                <a:gd name="T30" fmla="+- 0 -624 -700"/>
                <a:gd name="T31" fmla="*/ -624 h 77"/>
                <a:gd name="T32" fmla="+- 0 7482 7456"/>
                <a:gd name="T33" fmla="*/ T32 w 57"/>
                <a:gd name="T34" fmla="+- 0 -625 -700"/>
                <a:gd name="T35" fmla="*/ -625 h 77"/>
                <a:gd name="T36" fmla="+- 0 7494 7456"/>
                <a:gd name="T37" fmla="*/ T36 w 57"/>
                <a:gd name="T38" fmla="+- 0 -632 -700"/>
                <a:gd name="T39" fmla="*/ -632 h 77"/>
                <a:gd name="T40" fmla="+- 0 7505 7456"/>
                <a:gd name="T41" fmla="*/ T40 w 57"/>
                <a:gd name="T42" fmla="+- 0 -643 -700"/>
                <a:gd name="T43" fmla="*/ -643 h 77"/>
                <a:gd name="T44" fmla="+- 0 7511 7456"/>
                <a:gd name="T45" fmla="*/ T44 w 57"/>
                <a:gd name="T46" fmla="+- 0 -653 -700"/>
                <a:gd name="T47" fmla="*/ -653 h 77"/>
                <a:gd name="T48" fmla="+- 0 7512 7456"/>
                <a:gd name="T49" fmla="*/ T48 w 57"/>
                <a:gd name="T50" fmla="+- 0 -665 -700"/>
                <a:gd name="T51" fmla="*/ -665 h 77"/>
                <a:gd name="T52" fmla="+- 0 7510 7456"/>
                <a:gd name="T53" fmla="*/ T52 w 57"/>
                <a:gd name="T54" fmla="+- 0 -679 -700"/>
                <a:gd name="T55" fmla="*/ -679 h 77"/>
                <a:gd name="T56" fmla="+- 0 7505 7456"/>
                <a:gd name="T57" fmla="*/ T56 w 57"/>
                <a:gd name="T58" fmla="+- 0 -692 -700"/>
                <a:gd name="T59" fmla="*/ -692 h 77"/>
                <a:gd name="T60" fmla="+- 0 7499 7456"/>
                <a:gd name="T61" fmla="*/ T60 w 57"/>
                <a:gd name="T62" fmla="+- 0 -700 -700"/>
                <a:gd name="T63" fmla="*/ -700 h 77"/>
                <a:gd name="T64" fmla="+- 0 7489 7456"/>
                <a:gd name="T65" fmla="*/ T64 w 57"/>
                <a:gd name="T66" fmla="+- 0 -700 -700"/>
                <a:gd name="T67" fmla="*/ -700 h 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57" h="77">
                  <a:moveTo>
                    <a:pt x="33" y="0"/>
                  </a:moveTo>
                  <a:lnTo>
                    <a:pt x="19" y="4"/>
                  </a:lnTo>
                  <a:lnTo>
                    <a:pt x="7" y="12"/>
                  </a:lnTo>
                  <a:lnTo>
                    <a:pt x="0" y="21"/>
                  </a:lnTo>
                  <a:lnTo>
                    <a:pt x="0" y="35"/>
                  </a:lnTo>
                  <a:lnTo>
                    <a:pt x="3" y="51"/>
                  </a:lnTo>
                  <a:lnTo>
                    <a:pt x="10" y="67"/>
                  </a:lnTo>
                  <a:lnTo>
                    <a:pt x="16" y="76"/>
                  </a:lnTo>
                  <a:lnTo>
                    <a:pt x="26" y="75"/>
                  </a:lnTo>
                  <a:lnTo>
                    <a:pt x="38" y="68"/>
                  </a:lnTo>
                  <a:lnTo>
                    <a:pt x="49" y="57"/>
                  </a:lnTo>
                  <a:lnTo>
                    <a:pt x="55" y="47"/>
                  </a:lnTo>
                  <a:lnTo>
                    <a:pt x="56" y="35"/>
                  </a:lnTo>
                  <a:lnTo>
                    <a:pt x="54" y="21"/>
                  </a:lnTo>
                  <a:lnTo>
                    <a:pt x="49" y="8"/>
                  </a:lnTo>
                  <a:lnTo>
                    <a:pt x="43" y="0"/>
                  </a:lnTo>
                  <a:lnTo>
                    <a:pt x="33" y="0"/>
                  </a:lnTo>
                  <a:close/>
                </a:path>
              </a:pathLst>
            </a:custGeom>
            <a:solidFill>
              <a:srgbClr val="34343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97" name="Freeform 40"/>
            <p:cNvSpPr>
              <a:spLocks/>
            </p:cNvSpPr>
            <p:nvPr/>
          </p:nvSpPr>
          <p:spPr bwMode="auto">
            <a:xfrm>
              <a:off x="7455" y="-701"/>
              <a:ext cx="57" cy="77"/>
            </a:xfrm>
            <a:custGeom>
              <a:avLst/>
              <a:gdLst>
                <a:gd name="T0" fmla="+- 0 7499 7456"/>
                <a:gd name="T1" fmla="*/ T0 w 57"/>
                <a:gd name="T2" fmla="+- 0 -700 -700"/>
                <a:gd name="T3" fmla="*/ -700 h 77"/>
                <a:gd name="T4" fmla="+- 0 7505 7456"/>
                <a:gd name="T5" fmla="*/ T4 w 57"/>
                <a:gd name="T6" fmla="+- 0 -692 -700"/>
                <a:gd name="T7" fmla="*/ -692 h 77"/>
                <a:gd name="T8" fmla="+- 0 7510 7456"/>
                <a:gd name="T9" fmla="*/ T8 w 57"/>
                <a:gd name="T10" fmla="+- 0 -679 -700"/>
                <a:gd name="T11" fmla="*/ -679 h 77"/>
                <a:gd name="T12" fmla="+- 0 7512 7456"/>
                <a:gd name="T13" fmla="*/ T12 w 57"/>
                <a:gd name="T14" fmla="+- 0 -665 -700"/>
                <a:gd name="T15" fmla="*/ -665 h 77"/>
                <a:gd name="T16" fmla="+- 0 7511 7456"/>
                <a:gd name="T17" fmla="*/ T16 w 57"/>
                <a:gd name="T18" fmla="+- 0 -653 -700"/>
                <a:gd name="T19" fmla="*/ -653 h 77"/>
                <a:gd name="T20" fmla="+- 0 7505 7456"/>
                <a:gd name="T21" fmla="*/ T20 w 57"/>
                <a:gd name="T22" fmla="+- 0 -643 -700"/>
                <a:gd name="T23" fmla="*/ -643 h 77"/>
                <a:gd name="T24" fmla="+- 0 7494 7456"/>
                <a:gd name="T25" fmla="*/ T24 w 57"/>
                <a:gd name="T26" fmla="+- 0 -632 -700"/>
                <a:gd name="T27" fmla="*/ -632 h 77"/>
                <a:gd name="T28" fmla="+- 0 7482 7456"/>
                <a:gd name="T29" fmla="*/ T28 w 57"/>
                <a:gd name="T30" fmla="+- 0 -625 -700"/>
                <a:gd name="T31" fmla="*/ -625 h 77"/>
                <a:gd name="T32" fmla="+- 0 7472 7456"/>
                <a:gd name="T33" fmla="*/ T32 w 57"/>
                <a:gd name="T34" fmla="+- 0 -624 -700"/>
                <a:gd name="T35" fmla="*/ -624 h 77"/>
                <a:gd name="T36" fmla="+- 0 7466 7456"/>
                <a:gd name="T37" fmla="*/ T36 w 57"/>
                <a:gd name="T38" fmla="+- 0 -633 -700"/>
                <a:gd name="T39" fmla="*/ -633 h 77"/>
                <a:gd name="T40" fmla="+- 0 7459 7456"/>
                <a:gd name="T41" fmla="*/ T40 w 57"/>
                <a:gd name="T42" fmla="+- 0 -649 -700"/>
                <a:gd name="T43" fmla="*/ -649 h 77"/>
                <a:gd name="T44" fmla="+- 0 7456 7456"/>
                <a:gd name="T45" fmla="*/ T44 w 57"/>
                <a:gd name="T46" fmla="+- 0 -666 -700"/>
                <a:gd name="T47" fmla="*/ -666 h 77"/>
                <a:gd name="T48" fmla="+- 0 7456 7456"/>
                <a:gd name="T49" fmla="*/ T48 w 57"/>
                <a:gd name="T50" fmla="+- 0 -679 -700"/>
                <a:gd name="T51" fmla="*/ -679 h 77"/>
                <a:gd name="T52" fmla="+- 0 7463 7456"/>
                <a:gd name="T53" fmla="*/ T52 w 57"/>
                <a:gd name="T54" fmla="+- 0 -688 -700"/>
                <a:gd name="T55" fmla="*/ -688 h 77"/>
                <a:gd name="T56" fmla="+- 0 7475 7456"/>
                <a:gd name="T57" fmla="*/ T56 w 57"/>
                <a:gd name="T58" fmla="+- 0 -696 -700"/>
                <a:gd name="T59" fmla="*/ -696 h 77"/>
                <a:gd name="T60" fmla="+- 0 7489 7456"/>
                <a:gd name="T61" fmla="*/ T60 w 57"/>
                <a:gd name="T62" fmla="+- 0 -700 -700"/>
                <a:gd name="T63" fmla="*/ -700 h 77"/>
                <a:gd name="T64" fmla="+- 0 7499 7456"/>
                <a:gd name="T65" fmla="*/ T64 w 57"/>
                <a:gd name="T66" fmla="+- 0 -700 -700"/>
                <a:gd name="T67" fmla="*/ -700 h 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57" h="77">
                  <a:moveTo>
                    <a:pt x="43" y="0"/>
                  </a:moveTo>
                  <a:lnTo>
                    <a:pt x="49" y="8"/>
                  </a:lnTo>
                  <a:lnTo>
                    <a:pt x="54" y="21"/>
                  </a:lnTo>
                  <a:lnTo>
                    <a:pt x="56" y="35"/>
                  </a:lnTo>
                  <a:lnTo>
                    <a:pt x="55" y="47"/>
                  </a:lnTo>
                  <a:lnTo>
                    <a:pt x="49" y="57"/>
                  </a:lnTo>
                  <a:lnTo>
                    <a:pt x="38" y="68"/>
                  </a:lnTo>
                  <a:lnTo>
                    <a:pt x="26" y="75"/>
                  </a:lnTo>
                  <a:lnTo>
                    <a:pt x="16" y="76"/>
                  </a:lnTo>
                  <a:lnTo>
                    <a:pt x="10" y="67"/>
                  </a:lnTo>
                  <a:lnTo>
                    <a:pt x="3" y="51"/>
                  </a:lnTo>
                  <a:lnTo>
                    <a:pt x="0" y="34"/>
                  </a:lnTo>
                  <a:lnTo>
                    <a:pt x="0" y="21"/>
                  </a:lnTo>
                  <a:lnTo>
                    <a:pt x="7" y="12"/>
                  </a:lnTo>
                  <a:lnTo>
                    <a:pt x="19" y="4"/>
                  </a:lnTo>
                  <a:lnTo>
                    <a:pt x="33" y="0"/>
                  </a:lnTo>
                  <a:lnTo>
                    <a:pt x="43" y="0"/>
                  </a:lnTo>
                  <a:close/>
                </a:path>
              </a:pathLst>
            </a:custGeom>
            <a:noFill/>
            <a:ln w="5982">
              <a:solidFill>
                <a:srgbClr val="01010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 xmlns:p14="http://schemas.microsoft.com/office/powerpoint/2010/main" val="2489007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fontScale="85000" lnSpcReduction="10000"/>
          </a:bodyPr>
          <a:lstStyle/>
          <a:p>
            <a:pPr lvl="0"/>
            <a:r>
              <a:rPr lang="en-US" dirty="0"/>
              <a:t>Splint and Bandage Strengthening Technique</a:t>
            </a:r>
          </a:p>
          <a:p>
            <a:r>
              <a:rPr lang="en-US" dirty="0"/>
              <a:t>To </a:t>
            </a:r>
            <a:r>
              <a:rPr lang="en-US" dirty="0" err="1"/>
              <a:t>economise</a:t>
            </a:r>
            <a:r>
              <a:rPr lang="en-US" dirty="0"/>
              <a:t> in the retrofit cost while targeting to enhance the integrity of the building, Ferro-cement with </a:t>
            </a:r>
            <a:r>
              <a:rPr lang="en-US" dirty="0" err="1"/>
              <a:t>galvanised</a:t>
            </a:r>
            <a:r>
              <a:rPr lang="en-US" dirty="0"/>
              <a:t> welded steel wire mesh can be added on the exterior of the walls in the form of vertical splints adjacent to openings and horizontal bandages over the openings as shown. </a:t>
            </a:r>
          </a:p>
          <a:p>
            <a:r>
              <a:rPr lang="en-US" i="1" dirty="0"/>
              <a:t>The techniques covered in this discussion are intended to provide various options for retrofitting non-engineered buildings. However, given the wide variety of non-engineered buildings, differences in the detailing for each technique are expected to be based on the local condition and availability of materials, skills and funds. Hence, importance should always be placed on the detailing while designing the most appropriate repair and retrofit scheme for a building. </a:t>
            </a:r>
            <a:endParaRPr lang="en-US" dirty="0"/>
          </a:p>
          <a:p>
            <a:pPr marL="0" indent="0">
              <a:buNone/>
            </a:pPr>
            <a:endParaRPr lang="en-US" dirty="0"/>
          </a:p>
        </p:txBody>
      </p:sp>
    </p:spTree>
    <p:extLst>
      <p:ext uri="{BB962C8B-B14F-4D97-AF65-F5344CB8AC3E}">
        <p14:creationId xmlns="" xmlns:p14="http://schemas.microsoft.com/office/powerpoint/2010/main" val="22813457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553200"/>
          </a:xfrm>
        </p:spPr>
        <p:txBody>
          <a:bodyPr/>
          <a:lstStyle/>
          <a:p>
            <a:pPr marL="0" indent="0">
              <a:buNone/>
            </a:pPr>
            <a:r>
              <a:rPr lang="en-US" dirty="0"/>
              <a:t/>
            </a:r>
            <a:br>
              <a:rPr lang="en-US" dirty="0"/>
            </a:br>
            <a:endParaRPr lang="en-US" dirty="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84176" y="533400"/>
            <a:ext cx="8402624" cy="57412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08276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25862</TotalTime>
  <Words>2397</Words>
  <Application>Microsoft Office PowerPoint</Application>
  <PresentationFormat>On-screen Show (4:3)</PresentationFormat>
  <Paragraphs>290</Paragraphs>
  <Slides>85</Slides>
  <Notes>1</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Office Theme</vt:lpstr>
      <vt:lpstr>SECAB INSTITUTE OF ENGINEERING AND TECHNOLOGY, Vijayapur</vt:lpstr>
      <vt:lpstr>Slide 2</vt:lpstr>
      <vt:lpstr>Structures with modern isolation base</vt:lpstr>
      <vt:lpstr>Slide 4</vt:lpstr>
      <vt:lpstr>Slide 5</vt:lpstr>
      <vt:lpstr>Slide 6</vt:lpstr>
      <vt:lpstr>Slide 7</vt:lpstr>
      <vt:lpstr>Slide 8</vt:lpstr>
      <vt:lpstr>HOW BUILDINGS RESPOND TO EARTHQUAKES </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Introduction to Seismic Analysis and Design </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44</cp:revision>
  <dcterms:created xsi:type="dcterms:W3CDTF">2006-08-16T00:00:00Z</dcterms:created>
  <dcterms:modified xsi:type="dcterms:W3CDTF">2019-02-25T06:44:44Z</dcterms:modified>
</cp:coreProperties>
</file>